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91" r:id="rId2"/>
    <p:sldId id="285" r:id="rId3"/>
    <p:sldId id="292" r:id="rId4"/>
    <p:sldId id="293" r:id="rId5"/>
    <p:sldId id="294" r:id="rId6"/>
    <p:sldId id="295" r:id="rId7"/>
    <p:sldId id="325" r:id="rId8"/>
    <p:sldId id="326" r:id="rId9"/>
    <p:sldId id="327" r:id="rId10"/>
    <p:sldId id="328" r:id="rId11"/>
    <p:sldId id="329" r:id="rId12"/>
    <p:sldId id="330" r:id="rId13"/>
    <p:sldId id="331"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0"/>
    <p:restoredTop sz="94621"/>
  </p:normalViewPr>
  <p:slideViewPr>
    <p:cSldViewPr snapToGrid="0">
      <p:cViewPr varScale="1">
        <p:scale>
          <a:sx n="108" d="100"/>
          <a:sy n="108"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8511-9FA5-B6C0-1F64-E88007586B04}"/>
              </a:ext>
            </a:extLst>
          </p:cNvPr>
          <p:cNvSpPr txBox="1"/>
          <p:nvPr/>
        </p:nvSpPr>
        <p:spPr>
          <a:xfrm>
            <a:off x="4465122" y="2636322"/>
            <a:ext cx="2831031" cy="369332"/>
          </a:xfrm>
          <a:prstGeom prst="rect">
            <a:avLst/>
          </a:prstGeom>
          <a:noFill/>
        </p:spPr>
        <p:txBody>
          <a:bodyPr wrap="none" rtlCol="0">
            <a:spAutoFit/>
          </a:bodyPr>
          <a:lstStyle/>
          <a:p>
            <a:r>
              <a:rPr lang="en-US" b="1" dirty="0"/>
              <a:t>Monitoring &amp; Optimization</a:t>
            </a:r>
          </a:p>
        </p:txBody>
      </p:sp>
    </p:spTree>
    <p:extLst>
      <p:ext uri="{BB962C8B-B14F-4D97-AF65-F5344CB8AC3E}">
        <p14:creationId xmlns:p14="http://schemas.microsoft.com/office/powerpoint/2010/main" val="404990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399423-EEE2-0C6B-1556-01F778A711AE}"/>
              </a:ext>
            </a:extLst>
          </p:cNvPr>
          <p:cNvPicPr>
            <a:picLocks noChangeAspect="1"/>
          </p:cNvPicPr>
          <p:nvPr/>
        </p:nvPicPr>
        <p:blipFill>
          <a:blip r:embed="rId2"/>
          <a:stretch>
            <a:fillRect/>
          </a:stretch>
        </p:blipFill>
        <p:spPr>
          <a:xfrm>
            <a:off x="160646" y="185418"/>
            <a:ext cx="5181772" cy="2676535"/>
          </a:xfrm>
          <a:prstGeom prst="rect">
            <a:avLst/>
          </a:prstGeom>
        </p:spPr>
      </p:pic>
      <p:pic>
        <p:nvPicPr>
          <p:cNvPr id="3" name="Picture 2">
            <a:extLst>
              <a:ext uri="{FF2B5EF4-FFF2-40B4-BE49-F238E27FC236}">
                <a16:creationId xmlns:a16="http://schemas.microsoft.com/office/drawing/2014/main" id="{95B37E3A-D7E7-5BCD-F307-D6804489CA1A}"/>
              </a:ext>
            </a:extLst>
          </p:cNvPr>
          <p:cNvPicPr>
            <a:picLocks noChangeAspect="1"/>
          </p:cNvPicPr>
          <p:nvPr/>
        </p:nvPicPr>
        <p:blipFill>
          <a:blip r:embed="rId3"/>
          <a:stretch>
            <a:fillRect/>
          </a:stretch>
        </p:blipFill>
        <p:spPr>
          <a:xfrm>
            <a:off x="5765799" y="0"/>
            <a:ext cx="6426201" cy="3162983"/>
          </a:xfrm>
          <a:prstGeom prst="rect">
            <a:avLst/>
          </a:prstGeom>
        </p:spPr>
      </p:pic>
      <p:pic>
        <p:nvPicPr>
          <p:cNvPr id="4" name="Picture 3">
            <a:extLst>
              <a:ext uri="{FF2B5EF4-FFF2-40B4-BE49-F238E27FC236}">
                <a16:creationId xmlns:a16="http://schemas.microsoft.com/office/drawing/2014/main" id="{BDE20CD3-AC53-A2BB-F1F8-3FC2B87CC1D8}"/>
              </a:ext>
            </a:extLst>
          </p:cNvPr>
          <p:cNvPicPr>
            <a:picLocks noChangeAspect="1"/>
          </p:cNvPicPr>
          <p:nvPr/>
        </p:nvPicPr>
        <p:blipFill>
          <a:blip r:embed="rId4"/>
          <a:stretch>
            <a:fillRect/>
          </a:stretch>
        </p:blipFill>
        <p:spPr>
          <a:xfrm>
            <a:off x="3746855" y="3996048"/>
            <a:ext cx="5694028" cy="2676534"/>
          </a:xfrm>
          <a:prstGeom prst="rect">
            <a:avLst/>
          </a:prstGeom>
        </p:spPr>
      </p:pic>
      <p:sp>
        <p:nvSpPr>
          <p:cNvPr id="5" name="TextBox 4">
            <a:extLst>
              <a:ext uri="{FF2B5EF4-FFF2-40B4-BE49-F238E27FC236}">
                <a16:creationId xmlns:a16="http://schemas.microsoft.com/office/drawing/2014/main" id="{2A0895D0-6AD5-0AE5-CDFF-F83BDE5D24E0}"/>
              </a:ext>
            </a:extLst>
          </p:cNvPr>
          <p:cNvSpPr txBox="1"/>
          <p:nvPr/>
        </p:nvSpPr>
        <p:spPr>
          <a:xfrm>
            <a:off x="2422566" y="4883428"/>
            <a:ext cx="2024208" cy="369332"/>
          </a:xfrm>
          <a:prstGeom prst="rect">
            <a:avLst/>
          </a:prstGeom>
          <a:noFill/>
        </p:spPr>
        <p:txBody>
          <a:bodyPr wrap="none" rtlCol="0">
            <a:spAutoFit/>
          </a:bodyPr>
          <a:lstStyle/>
          <a:p>
            <a:r>
              <a:rPr lang="en-US" b="1" dirty="0"/>
              <a:t>4 Monitoring levels</a:t>
            </a:r>
          </a:p>
        </p:txBody>
      </p:sp>
    </p:spTree>
    <p:extLst>
      <p:ext uri="{BB962C8B-B14F-4D97-AF65-F5344CB8AC3E}">
        <p14:creationId xmlns:p14="http://schemas.microsoft.com/office/powerpoint/2010/main" val="243360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5A9FBB-B6B0-E0E5-D455-0D0C4982762F}"/>
              </a:ext>
            </a:extLst>
          </p:cNvPr>
          <p:cNvPicPr>
            <a:picLocks noChangeAspect="1"/>
          </p:cNvPicPr>
          <p:nvPr/>
        </p:nvPicPr>
        <p:blipFill>
          <a:blip r:embed="rId2"/>
          <a:stretch>
            <a:fillRect/>
          </a:stretch>
        </p:blipFill>
        <p:spPr>
          <a:xfrm>
            <a:off x="147122" y="263813"/>
            <a:ext cx="4368800" cy="1841500"/>
          </a:xfrm>
          <a:prstGeom prst="rect">
            <a:avLst/>
          </a:prstGeom>
        </p:spPr>
      </p:pic>
      <p:sp>
        <p:nvSpPr>
          <p:cNvPr id="4" name="TextBox 3">
            <a:extLst>
              <a:ext uri="{FF2B5EF4-FFF2-40B4-BE49-F238E27FC236}">
                <a16:creationId xmlns:a16="http://schemas.microsoft.com/office/drawing/2014/main" id="{28274488-2AD4-F7CA-3D60-E73FC4FFCA2D}"/>
              </a:ext>
            </a:extLst>
          </p:cNvPr>
          <p:cNvSpPr txBox="1"/>
          <p:nvPr/>
        </p:nvSpPr>
        <p:spPr>
          <a:xfrm>
            <a:off x="147122" y="2105313"/>
            <a:ext cx="4254335" cy="1169551"/>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It’s vital that all the underlying infrastructure components, such as operating systems, servers, storage hardware resources, and network components be </a:t>
            </a:r>
            <a:r>
              <a:rPr lang="en-CA" sz="1400" b="1" i="0" dirty="0">
                <a:solidFill>
                  <a:srgbClr val="1F1F1F"/>
                </a:solidFill>
                <a:effectLst/>
                <a:latin typeface="Source Sans Pro" panose="020B0503030403020204" pitchFamily="34" charset="0"/>
              </a:rPr>
              <a:t>working efficiently under the hood of the database platform and the queries. </a:t>
            </a:r>
            <a:endParaRPr lang="en-CA" sz="1400" b="1" i="0" dirty="0">
              <a:solidFill>
                <a:srgbClr val="333333"/>
              </a:solidFill>
              <a:effectLst/>
              <a:latin typeface="OpenSans"/>
            </a:endParaRPr>
          </a:p>
        </p:txBody>
      </p:sp>
      <p:sp>
        <p:nvSpPr>
          <p:cNvPr id="6" name="TextBox 5">
            <a:extLst>
              <a:ext uri="{FF2B5EF4-FFF2-40B4-BE49-F238E27FC236}">
                <a16:creationId xmlns:a16="http://schemas.microsoft.com/office/drawing/2014/main" id="{53D3EC7F-E08B-7654-E483-B2E60E371211}"/>
              </a:ext>
            </a:extLst>
          </p:cNvPr>
          <p:cNvSpPr txBox="1"/>
          <p:nvPr/>
        </p:nvSpPr>
        <p:spPr>
          <a:xfrm>
            <a:off x="5234050" y="2483830"/>
            <a:ext cx="6810828" cy="1015663"/>
          </a:xfrm>
          <a:prstGeom prst="rect">
            <a:avLst/>
          </a:prstGeom>
          <a:noFill/>
        </p:spPr>
        <p:txBody>
          <a:bodyPr wrap="square">
            <a:spAutoFit/>
          </a:bodyPr>
          <a:lstStyle/>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Irrespective of whether you’re handling relational database systems such as Db2, PostgreSQL, MySQL, or any other flavor of relational database system for that matter, or if you’re managing a combination of more than one of them together, each platform is a consideration in terms of performance. </a:t>
            </a:r>
            <a:endParaRPr lang="en-CA" sz="1200" dirty="0">
              <a:solidFill>
                <a:srgbClr val="333333"/>
              </a:solidFill>
              <a:latin typeface="OpenSans"/>
            </a:endParaRPr>
          </a:p>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Database monitoring at the platform level is crucial because it offers holistic insight into all the elements necessary to maintain consistent database performance. </a:t>
            </a:r>
            <a:endParaRPr lang="en-CA" sz="1200" b="0" i="0" dirty="0">
              <a:solidFill>
                <a:srgbClr val="333333"/>
              </a:solidFill>
              <a:effectLst/>
              <a:latin typeface="OpenSans"/>
            </a:endParaRPr>
          </a:p>
        </p:txBody>
      </p:sp>
      <p:pic>
        <p:nvPicPr>
          <p:cNvPr id="7" name="Picture 6">
            <a:extLst>
              <a:ext uri="{FF2B5EF4-FFF2-40B4-BE49-F238E27FC236}">
                <a16:creationId xmlns:a16="http://schemas.microsoft.com/office/drawing/2014/main" id="{62071081-7AD8-1F54-09F8-F3895EDB1855}"/>
              </a:ext>
            </a:extLst>
          </p:cNvPr>
          <p:cNvPicPr>
            <a:picLocks noChangeAspect="1"/>
          </p:cNvPicPr>
          <p:nvPr/>
        </p:nvPicPr>
        <p:blipFill>
          <a:blip r:embed="rId3"/>
          <a:stretch>
            <a:fillRect/>
          </a:stretch>
        </p:blipFill>
        <p:spPr>
          <a:xfrm>
            <a:off x="5234049" y="187612"/>
            <a:ext cx="4135581" cy="2128807"/>
          </a:xfrm>
          <a:prstGeom prst="rect">
            <a:avLst/>
          </a:prstGeom>
        </p:spPr>
      </p:pic>
      <p:sp>
        <p:nvSpPr>
          <p:cNvPr id="8" name="TextBox 7">
            <a:extLst>
              <a:ext uri="{FF2B5EF4-FFF2-40B4-BE49-F238E27FC236}">
                <a16:creationId xmlns:a16="http://schemas.microsoft.com/office/drawing/2014/main" id="{DDC698FB-B9DD-1CB8-73C9-07D044F9B634}"/>
              </a:ext>
            </a:extLst>
          </p:cNvPr>
          <p:cNvSpPr txBox="1"/>
          <p:nvPr/>
        </p:nvSpPr>
        <p:spPr>
          <a:xfrm>
            <a:off x="8265226" y="676894"/>
            <a:ext cx="2355388" cy="369332"/>
          </a:xfrm>
          <a:prstGeom prst="rect">
            <a:avLst/>
          </a:prstGeom>
          <a:noFill/>
        </p:spPr>
        <p:txBody>
          <a:bodyPr wrap="none" rtlCol="0">
            <a:spAutoFit/>
          </a:bodyPr>
          <a:lstStyle/>
          <a:p>
            <a:r>
              <a:rPr lang="en-US" dirty="0"/>
              <a:t>Platform/instance level</a:t>
            </a:r>
          </a:p>
        </p:txBody>
      </p:sp>
      <p:pic>
        <p:nvPicPr>
          <p:cNvPr id="10" name="Picture 9">
            <a:extLst>
              <a:ext uri="{FF2B5EF4-FFF2-40B4-BE49-F238E27FC236}">
                <a16:creationId xmlns:a16="http://schemas.microsoft.com/office/drawing/2014/main" id="{418599EE-2224-C990-3E22-7808336ECB76}"/>
              </a:ext>
            </a:extLst>
          </p:cNvPr>
          <p:cNvPicPr>
            <a:picLocks noChangeAspect="1"/>
          </p:cNvPicPr>
          <p:nvPr/>
        </p:nvPicPr>
        <p:blipFill>
          <a:blip r:embed="rId4"/>
          <a:stretch>
            <a:fillRect/>
          </a:stretch>
        </p:blipFill>
        <p:spPr>
          <a:xfrm>
            <a:off x="798863" y="4235825"/>
            <a:ext cx="4157765" cy="2262674"/>
          </a:xfrm>
          <a:prstGeom prst="rect">
            <a:avLst/>
          </a:prstGeom>
        </p:spPr>
      </p:pic>
      <p:sp>
        <p:nvSpPr>
          <p:cNvPr id="11" name="TextBox 10">
            <a:extLst>
              <a:ext uri="{FF2B5EF4-FFF2-40B4-BE49-F238E27FC236}">
                <a16:creationId xmlns:a16="http://schemas.microsoft.com/office/drawing/2014/main" id="{0E01D818-4378-4997-DAA8-65F9E5B5C2B5}"/>
              </a:ext>
            </a:extLst>
          </p:cNvPr>
          <p:cNvSpPr txBox="1"/>
          <p:nvPr/>
        </p:nvSpPr>
        <p:spPr>
          <a:xfrm>
            <a:off x="4956628" y="4674665"/>
            <a:ext cx="6810828" cy="2321020"/>
          </a:xfrm>
          <a:prstGeom prst="rect">
            <a:avLst/>
          </a:prstGeom>
          <a:noFill/>
        </p:spPr>
        <p:txBody>
          <a:bodyPr wrap="square" rtlCol="0">
            <a:spAutoFit/>
          </a:bodyPr>
          <a:lstStyle/>
          <a:p>
            <a:pPr marL="171450" indent="-171450" algn="l">
              <a:lnSpc>
                <a:spcPct val="150000"/>
              </a:lnSpc>
              <a:buFont typeface="Arial" panose="020B0604020202020204" pitchFamily="34" charset="0"/>
              <a:buChar char="•"/>
            </a:pPr>
            <a:r>
              <a:rPr lang="en-US" sz="1400" dirty="0"/>
              <a:t>T</a:t>
            </a:r>
            <a:r>
              <a:rPr lang="en-CA" sz="1400" b="0" i="0" dirty="0" err="1">
                <a:solidFill>
                  <a:srgbClr val="1F1F1F"/>
                </a:solidFill>
                <a:effectLst/>
                <a:latin typeface="Source Sans Pro" panose="020B0503030403020204" pitchFamily="34" charset="0"/>
              </a:rPr>
              <a:t>ypically</a:t>
            </a:r>
            <a:r>
              <a:rPr lang="en-CA" sz="1400" b="0" i="0" dirty="0">
                <a:solidFill>
                  <a:srgbClr val="1F1F1F"/>
                </a:solidFill>
                <a:effectLst/>
                <a:latin typeface="Source Sans Pro" panose="020B0503030403020204" pitchFamily="34" charset="0"/>
              </a:rPr>
              <a:t> your line-of-business applications will be repeatedly running queries against your database instances, and then formatting and returning the relevant results of those queries to your users.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majority of bottlenecks that might occur at this level will primarily be due to inefficient query statements that may cause latency, mishandle errors and diminish query throughput and concurrency.</a:t>
            </a:r>
            <a:endParaRPr lang="en-CA" sz="1400" b="0" i="0" dirty="0">
              <a:solidFill>
                <a:srgbClr val="333333"/>
              </a:solidFill>
              <a:effectLst/>
              <a:latin typeface="OpenSans"/>
            </a:endParaRPr>
          </a:p>
          <a:p>
            <a:pPr>
              <a:lnSpc>
                <a:spcPct val="150000"/>
              </a:lnSpc>
            </a:pPr>
            <a:endParaRPr lang="en-US" sz="1400" dirty="0"/>
          </a:p>
        </p:txBody>
      </p:sp>
    </p:spTree>
    <p:extLst>
      <p:ext uri="{BB962C8B-B14F-4D97-AF65-F5344CB8AC3E}">
        <p14:creationId xmlns:p14="http://schemas.microsoft.com/office/powerpoint/2010/main" val="41859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65D515-6799-34AD-A380-96E7294D79E7}"/>
              </a:ext>
            </a:extLst>
          </p:cNvPr>
          <p:cNvPicPr>
            <a:picLocks noChangeAspect="1"/>
          </p:cNvPicPr>
          <p:nvPr/>
        </p:nvPicPr>
        <p:blipFill>
          <a:blip r:embed="rId2"/>
          <a:stretch>
            <a:fillRect/>
          </a:stretch>
        </p:blipFill>
        <p:spPr>
          <a:xfrm>
            <a:off x="141597" y="226291"/>
            <a:ext cx="4356100" cy="2082800"/>
          </a:xfrm>
          <a:prstGeom prst="rect">
            <a:avLst/>
          </a:prstGeom>
        </p:spPr>
      </p:pic>
      <p:sp>
        <p:nvSpPr>
          <p:cNvPr id="4" name="TextBox 3">
            <a:extLst>
              <a:ext uri="{FF2B5EF4-FFF2-40B4-BE49-F238E27FC236}">
                <a16:creationId xmlns:a16="http://schemas.microsoft.com/office/drawing/2014/main" id="{BB4EF6E4-786E-0FEE-8831-8B52ADC4A37F}"/>
              </a:ext>
            </a:extLst>
          </p:cNvPr>
          <p:cNvSpPr txBox="1"/>
          <p:nvPr/>
        </p:nvSpPr>
        <p:spPr>
          <a:xfrm>
            <a:off x="4497697" y="226291"/>
            <a:ext cx="7552706" cy="23209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level can often be the most misleading monitoring level of them all, because if your users are complaining about something not working, then you can just obtain further information about the issue they are having, investigate it, and hopefully fix it.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But what if your users aren’t currently complaining about things not working?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Can you just assume that everything is running fine, put your feet up, and relax? Unfortunately, no. Just because there may not be an issue right now, doesn’t mean that there won’t be one just around the corner. </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4CBDF52C-EF64-D0D6-01DE-640D252B3BEC}"/>
              </a:ext>
            </a:extLst>
          </p:cNvPr>
          <p:cNvPicPr>
            <a:picLocks noChangeAspect="1"/>
          </p:cNvPicPr>
          <p:nvPr/>
        </p:nvPicPr>
        <p:blipFill>
          <a:blip r:embed="rId3"/>
          <a:stretch>
            <a:fillRect/>
          </a:stretch>
        </p:blipFill>
        <p:spPr>
          <a:xfrm>
            <a:off x="281296" y="3063092"/>
            <a:ext cx="5308429" cy="2530186"/>
          </a:xfrm>
          <a:prstGeom prst="rect">
            <a:avLst/>
          </a:prstGeom>
        </p:spPr>
      </p:pic>
      <p:sp>
        <p:nvSpPr>
          <p:cNvPr id="8" name="TextBox 7">
            <a:extLst>
              <a:ext uri="{FF2B5EF4-FFF2-40B4-BE49-F238E27FC236}">
                <a16:creationId xmlns:a16="http://schemas.microsoft.com/office/drawing/2014/main" id="{18998F24-3039-97D2-73CB-5C0AD4503735}"/>
              </a:ext>
            </a:extLst>
          </p:cNvPr>
          <p:cNvSpPr txBox="1"/>
          <p:nvPr/>
        </p:nvSpPr>
        <p:spPr>
          <a:xfrm>
            <a:off x="5589724" y="3038733"/>
            <a:ext cx="6320979"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Truly successful monitoring means constantly monitoring the usage, performance, and behavior of your database system in a proactive and continuous manner.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 ‘nirvana’ of database monitoring is achieved when you proactively identify issues before your users are even aware of them.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Monitoring at all four of these levels is crucial to maintaining service level agreements (or SLAs), such as high availability, high uptime, and low latency for your databases</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77320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8CC77-A9C7-345F-9C49-DF87F955E2F2}"/>
              </a:ext>
            </a:extLst>
          </p:cNvPr>
          <p:cNvPicPr>
            <a:picLocks noChangeAspect="1"/>
          </p:cNvPicPr>
          <p:nvPr/>
        </p:nvPicPr>
        <p:blipFill>
          <a:blip r:embed="rId2"/>
          <a:stretch>
            <a:fillRect/>
          </a:stretch>
        </p:blipFill>
        <p:spPr>
          <a:xfrm>
            <a:off x="2209800" y="929367"/>
            <a:ext cx="7772400" cy="3930487"/>
          </a:xfrm>
          <a:prstGeom prst="rect">
            <a:avLst/>
          </a:prstGeom>
        </p:spPr>
      </p:pic>
    </p:spTree>
    <p:extLst>
      <p:ext uri="{BB962C8B-B14F-4D97-AF65-F5344CB8AC3E}">
        <p14:creationId xmlns:p14="http://schemas.microsoft.com/office/powerpoint/2010/main" val="350664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C3E7C4-7FB9-F55F-96DE-AB399DBE9B26}"/>
              </a:ext>
            </a:extLst>
          </p:cNvPr>
          <p:cNvSpPr txBox="1"/>
          <p:nvPr/>
        </p:nvSpPr>
        <p:spPr>
          <a:xfrm>
            <a:off x="3800104" y="1389413"/>
            <a:ext cx="4076372" cy="369332"/>
          </a:xfrm>
          <a:prstGeom prst="rect">
            <a:avLst/>
          </a:prstGeom>
          <a:noFill/>
        </p:spPr>
        <p:txBody>
          <a:bodyPr wrap="none" rtlCol="0">
            <a:spAutoFit/>
          </a:bodyPr>
          <a:lstStyle/>
          <a:p>
            <a:r>
              <a:rPr lang="en-US" b="1" dirty="0"/>
              <a:t>Monitoring Usage &amp; Performance- Part 2</a:t>
            </a:r>
          </a:p>
        </p:txBody>
      </p:sp>
      <p:sp>
        <p:nvSpPr>
          <p:cNvPr id="3" name="TextBox 2">
            <a:extLst>
              <a:ext uri="{FF2B5EF4-FFF2-40B4-BE49-F238E27FC236}">
                <a16:creationId xmlns:a16="http://schemas.microsoft.com/office/drawing/2014/main" id="{9C29ABB1-B1BB-93F2-D2E7-91608EDB0764}"/>
              </a:ext>
            </a:extLst>
          </p:cNvPr>
          <p:cNvSpPr txBox="1"/>
          <p:nvPr/>
        </p:nvSpPr>
        <p:spPr>
          <a:xfrm>
            <a:off x="3130465" y="2133132"/>
            <a:ext cx="5415650" cy="12958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t>Describe key database Usage &amp; Performance metrics</a:t>
            </a:r>
          </a:p>
          <a:p>
            <a:pPr marL="285750" indent="-285750">
              <a:lnSpc>
                <a:spcPct val="150000"/>
              </a:lnSpc>
              <a:buFont typeface="Arial" panose="020B0604020202020204" pitchFamily="34" charset="0"/>
              <a:buChar char="•"/>
            </a:pPr>
            <a:r>
              <a:rPr lang="en-US" dirty="0"/>
              <a:t>Describe in-product tools for reviewing metrics</a:t>
            </a:r>
          </a:p>
          <a:p>
            <a:pPr marL="285750" indent="-285750">
              <a:lnSpc>
                <a:spcPct val="150000"/>
              </a:lnSpc>
              <a:buFont typeface="Arial" panose="020B0604020202020204" pitchFamily="34" charset="0"/>
              <a:buChar char="•"/>
            </a:pPr>
            <a:r>
              <a:rPr lang="en-US" dirty="0"/>
              <a:t>Describe third party monitoring tools</a:t>
            </a:r>
          </a:p>
        </p:txBody>
      </p:sp>
    </p:spTree>
    <p:extLst>
      <p:ext uri="{BB962C8B-B14F-4D97-AF65-F5344CB8AC3E}">
        <p14:creationId xmlns:p14="http://schemas.microsoft.com/office/powerpoint/2010/main" val="3373990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46761E-EF9E-CABB-3CAE-571EFE547649}"/>
              </a:ext>
            </a:extLst>
          </p:cNvPr>
          <p:cNvPicPr>
            <a:picLocks noChangeAspect="1"/>
          </p:cNvPicPr>
          <p:nvPr/>
        </p:nvPicPr>
        <p:blipFill>
          <a:blip r:embed="rId2"/>
          <a:stretch>
            <a:fillRect/>
          </a:stretch>
        </p:blipFill>
        <p:spPr>
          <a:xfrm>
            <a:off x="2492713" y="107312"/>
            <a:ext cx="7206573" cy="3110595"/>
          </a:xfrm>
          <a:prstGeom prst="rect">
            <a:avLst/>
          </a:prstGeom>
        </p:spPr>
      </p:pic>
      <p:sp>
        <p:nvSpPr>
          <p:cNvPr id="4" name="TextBox 3">
            <a:extLst>
              <a:ext uri="{FF2B5EF4-FFF2-40B4-BE49-F238E27FC236}">
                <a16:creationId xmlns:a16="http://schemas.microsoft.com/office/drawing/2014/main" id="{7814014C-40E8-4404-9791-0A229B19492C}"/>
              </a:ext>
            </a:extLst>
          </p:cNvPr>
          <p:cNvSpPr txBox="1"/>
          <p:nvPr/>
        </p:nvSpPr>
        <p:spPr>
          <a:xfrm>
            <a:off x="-23751" y="3420107"/>
            <a:ext cx="12192000" cy="311059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Database throughput</a:t>
            </a:r>
            <a:r>
              <a:rPr lang="en-CA" sz="1200" b="0" i="0" dirty="0">
                <a:solidFill>
                  <a:schemeClr val="accent2"/>
                </a:solidFill>
                <a:effectLst/>
                <a:latin typeface="Source Sans Pro" panose="020B0503030403020204" pitchFamily="34" charset="0"/>
              </a:rPr>
              <a:t> </a:t>
            </a:r>
            <a:r>
              <a:rPr lang="en-CA" sz="1200" b="0" i="0" dirty="0">
                <a:solidFill>
                  <a:srgbClr val="1F1F1F"/>
                </a:solidFill>
                <a:effectLst/>
                <a:latin typeface="Source Sans Pro" panose="020B0503030403020204" pitchFamily="34" charset="0"/>
              </a:rPr>
              <a:t>is one of the most significant metrics of database performance. It </a:t>
            </a:r>
            <a:r>
              <a:rPr lang="en-CA" sz="1200" b="0" i="0" u="sng" dirty="0">
                <a:solidFill>
                  <a:srgbClr val="1F1F1F"/>
                </a:solidFill>
                <a:effectLst/>
                <a:latin typeface="Source Sans Pro" panose="020B0503030403020204" pitchFamily="34" charset="0"/>
              </a:rPr>
              <a:t>indicates how much total work is being taken on by your database</a:t>
            </a:r>
            <a:r>
              <a:rPr lang="en-CA" sz="1200" b="0" i="0" dirty="0">
                <a:solidFill>
                  <a:srgbClr val="1F1F1F"/>
                </a:solidFill>
                <a:effectLst/>
                <a:latin typeface="Source Sans Pro" panose="020B0503030403020204" pitchFamily="34" charset="0"/>
              </a:rPr>
              <a:t> and is typically measured by the </a:t>
            </a:r>
            <a:r>
              <a:rPr lang="en-CA" sz="1200" b="1" i="0" dirty="0">
                <a:solidFill>
                  <a:srgbClr val="1F1F1F"/>
                </a:solidFill>
                <a:effectLst/>
                <a:latin typeface="Source Sans Pro" panose="020B0503030403020204" pitchFamily="34" charset="0"/>
              </a:rPr>
              <a:t>number of queries executed per second. </a:t>
            </a:r>
            <a:endParaRPr lang="en-CA" sz="12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Database resource usage </a:t>
            </a:r>
            <a:r>
              <a:rPr lang="en-CA" sz="1200" b="0" i="0" dirty="0">
                <a:solidFill>
                  <a:srgbClr val="1F1F1F"/>
                </a:solidFill>
                <a:effectLst/>
                <a:latin typeface="Source Sans Pro" panose="020B0503030403020204" pitchFamily="34" charset="0"/>
              </a:rPr>
              <a:t>monitors the </a:t>
            </a:r>
            <a:r>
              <a:rPr lang="en-CA" sz="1200" b="0" i="0" u="sng" dirty="0">
                <a:solidFill>
                  <a:srgbClr val="1F1F1F"/>
                </a:solidFill>
                <a:effectLst/>
                <a:latin typeface="Source Sans Pro" panose="020B0503030403020204" pitchFamily="34" charset="0"/>
              </a:rPr>
              <a:t>database resource usage </a:t>
            </a:r>
            <a:r>
              <a:rPr lang="en-CA" sz="1200" b="0" i="0" dirty="0">
                <a:solidFill>
                  <a:srgbClr val="1F1F1F"/>
                </a:solidFill>
                <a:effectLst/>
                <a:latin typeface="Source Sans Pro" panose="020B0503030403020204" pitchFamily="34" charset="0"/>
              </a:rPr>
              <a:t>by measuring the </a:t>
            </a:r>
            <a:r>
              <a:rPr lang="en-CA" sz="1200" b="0" i="0" u="sng" dirty="0">
                <a:solidFill>
                  <a:srgbClr val="1F1F1F"/>
                </a:solidFill>
                <a:effectLst/>
                <a:latin typeface="Source Sans Pro" panose="020B0503030403020204" pitchFamily="34" charset="0"/>
              </a:rPr>
              <a:t>CPU, memory, log space, and storage usage</a:t>
            </a:r>
            <a:r>
              <a:rPr lang="en-CA" sz="1200" b="0" i="0" dirty="0">
                <a:solidFill>
                  <a:srgbClr val="1F1F1F"/>
                </a:solidFill>
                <a:effectLst/>
                <a:latin typeface="Source Sans Pro" panose="020B0503030403020204" pitchFamily="34" charset="0"/>
              </a:rPr>
              <a:t>. This summary metric represents the database </a:t>
            </a:r>
            <a:r>
              <a:rPr lang="en-CA" sz="1200" b="0" i="0" u="sng" dirty="0">
                <a:solidFill>
                  <a:srgbClr val="1F1F1F"/>
                </a:solidFill>
                <a:effectLst/>
                <a:latin typeface="Source Sans Pro" panose="020B0503030403020204" pitchFamily="34" charset="0"/>
              </a:rPr>
              <a:t>resource usage by two aspects</a:t>
            </a:r>
            <a:r>
              <a:rPr lang="en-CA" sz="1200" b="0" i="0" dirty="0">
                <a:solidFill>
                  <a:srgbClr val="1F1F1F"/>
                </a:solidFill>
                <a:effectLst/>
                <a:latin typeface="Source Sans Pro" panose="020B0503030403020204" pitchFamily="34" charset="0"/>
              </a:rPr>
              <a:t>: </a:t>
            </a:r>
            <a:r>
              <a:rPr lang="en-CA" sz="1200" b="1" i="0" dirty="0">
                <a:solidFill>
                  <a:srgbClr val="1F1F1F"/>
                </a:solidFill>
                <a:effectLst/>
                <a:latin typeface="Source Sans Pro" panose="020B0503030403020204" pitchFamily="34" charset="0"/>
              </a:rPr>
              <a:t>average/max/latest number and time series number</a:t>
            </a:r>
            <a:r>
              <a:rPr lang="en-CA" sz="1200" b="0" i="0" dirty="0">
                <a:solidFill>
                  <a:srgbClr val="1F1F1F"/>
                </a:solidFill>
                <a:effectLst/>
                <a:latin typeface="Source Sans Pro" panose="020B0503030403020204" pitchFamily="34" charset="0"/>
              </a:rPr>
              <a:t>. </a:t>
            </a:r>
            <a:endParaRPr lang="en-CA" sz="12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Database availability</a:t>
            </a:r>
            <a:r>
              <a:rPr lang="en-CA" sz="1200" b="0" i="0" dirty="0">
                <a:solidFill>
                  <a:schemeClr val="accent2"/>
                </a:solidFill>
                <a:effectLst/>
                <a:latin typeface="Source Sans Pro" panose="020B0503030403020204" pitchFamily="34" charset="0"/>
              </a:rPr>
              <a:t> </a:t>
            </a:r>
            <a:r>
              <a:rPr lang="en-CA" sz="1200" b="0" i="0" dirty="0">
                <a:solidFill>
                  <a:srgbClr val="1F1F1F"/>
                </a:solidFill>
                <a:effectLst/>
                <a:latin typeface="Source Sans Pro" panose="020B0503030403020204" pitchFamily="34" charset="0"/>
              </a:rPr>
              <a:t>signals </a:t>
            </a:r>
            <a:r>
              <a:rPr lang="en-CA" sz="1200" i="0" u="sng" dirty="0">
                <a:solidFill>
                  <a:srgbClr val="1F1F1F"/>
                </a:solidFill>
                <a:effectLst/>
                <a:latin typeface="Source Sans Pro" panose="020B0503030403020204" pitchFamily="34" charset="0"/>
              </a:rPr>
              <a:t>whether the database is up or down</a:t>
            </a:r>
            <a:r>
              <a:rPr lang="en-CA" sz="1200" b="0" i="0" dirty="0">
                <a:solidFill>
                  <a:srgbClr val="1F1F1F"/>
                </a:solidFill>
                <a:effectLst/>
                <a:latin typeface="Source Sans Pro" panose="020B0503030403020204" pitchFamily="34" charset="0"/>
              </a:rPr>
              <a:t>, that is, available or unavailable. It is </a:t>
            </a:r>
            <a:r>
              <a:rPr lang="en-CA" sz="1200" b="0" i="0" u="sng" dirty="0">
                <a:solidFill>
                  <a:srgbClr val="1F1F1F"/>
                </a:solidFill>
                <a:effectLst/>
                <a:latin typeface="Source Sans Pro" panose="020B0503030403020204" pitchFamily="34" charset="0"/>
              </a:rPr>
              <a:t>typically a summary metric </a:t>
            </a:r>
            <a:r>
              <a:rPr lang="en-CA" sz="1200" b="0" i="0" dirty="0">
                <a:solidFill>
                  <a:srgbClr val="1F1F1F"/>
                </a:solidFill>
                <a:effectLst/>
                <a:latin typeface="Source Sans Pro" panose="020B0503030403020204" pitchFamily="34" charset="0"/>
              </a:rPr>
              <a:t>that </a:t>
            </a:r>
            <a:r>
              <a:rPr lang="en-CA" sz="1200" b="1" i="0" dirty="0">
                <a:solidFill>
                  <a:srgbClr val="1F1F1F"/>
                </a:solidFill>
                <a:effectLst/>
                <a:latin typeface="Source Sans Pro" panose="020B0503030403020204" pitchFamily="34" charset="0"/>
              </a:rPr>
              <a:t>represents the historical data on available time as a percentage. </a:t>
            </a:r>
            <a:endParaRPr lang="en-CA" sz="12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Database responsiveness </a:t>
            </a:r>
            <a:r>
              <a:rPr lang="en-CA" sz="1200" b="0" i="0" dirty="0">
                <a:solidFill>
                  <a:srgbClr val="1F1F1F"/>
                </a:solidFill>
                <a:effectLst/>
                <a:latin typeface="Source Sans Pro" panose="020B0503030403020204" pitchFamily="34" charset="0"/>
              </a:rPr>
              <a:t>shows how well the </a:t>
            </a:r>
            <a:r>
              <a:rPr lang="en-CA" sz="1200" b="0" i="0" u="sng" dirty="0">
                <a:solidFill>
                  <a:srgbClr val="1F1F1F"/>
                </a:solidFill>
                <a:effectLst/>
                <a:latin typeface="Source Sans Pro" panose="020B0503030403020204" pitchFamily="34" charset="0"/>
              </a:rPr>
              <a:t>system is responding to inbound requests </a:t>
            </a:r>
            <a:r>
              <a:rPr lang="en-CA" sz="1200" b="0" i="0" dirty="0">
                <a:solidFill>
                  <a:srgbClr val="1F1F1F"/>
                </a:solidFill>
                <a:effectLst/>
                <a:latin typeface="Source Sans Pro" panose="020B0503030403020204" pitchFamily="34" charset="0"/>
              </a:rPr>
              <a:t>and is another of the more commonly used database performance metrics. It provides DBAs with </a:t>
            </a:r>
            <a:r>
              <a:rPr lang="en-CA" sz="1200" b="1" i="0" dirty="0">
                <a:solidFill>
                  <a:srgbClr val="1F1F1F"/>
                </a:solidFill>
                <a:effectLst/>
                <a:latin typeface="Source Sans Pro" panose="020B0503030403020204" pitchFamily="34" charset="0"/>
              </a:rPr>
              <a:t>infor</a:t>
            </a:r>
            <a:r>
              <a:rPr lang="en-CA" sz="1200" b="0" i="0" dirty="0">
                <a:solidFill>
                  <a:srgbClr val="1F1F1F"/>
                </a:solidFill>
                <a:effectLst/>
                <a:latin typeface="Source Sans Pro" panose="020B0503030403020204" pitchFamily="34" charset="0"/>
              </a:rPr>
              <a:t>mation on the </a:t>
            </a:r>
            <a:r>
              <a:rPr lang="en-CA" sz="1200" b="1" i="0" dirty="0">
                <a:solidFill>
                  <a:srgbClr val="1F1F1F"/>
                </a:solidFill>
                <a:effectLst/>
                <a:latin typeface="Source Sans Pro" panose="020B0503030403020204" pitchFamily="34" charset="0"/>
              </a:rPr>
              <a:t>average response time per query for their database servers</a:t>
            </a:r>
            <a:r>
              <a:rPr lang="en-CA" sz="1200" b="0" i="0" dirty="0">
                <a:solidFill>
                  <a:srgbClr val="1F1F1F"/>
                </a:solidFill>
                <a:effectLst/>
                <a:latin typeface="Source Sans Pro" panose="020B0503030403020204" pitchFamily="34" charset="0"/>
              </a:rPr>
              <a:t>, indicating how quickly they respond with query results. </a:t>
            </a:r>
            <a:endParaRPr lang="en-CA" sz="12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Database contention </a:t>
            </a:r>
            <a:r>
              <a:rPr lang="en-CA" sz="1200" b="0" i="0" dirty="0">
                <a:solidFill>
                  <a:srgbClr val="1F1F1F"/>
                </a:solidFill>
                <a:effectLst/>
                <a:latin typeface="Source Sans Pro" panose="020B0503030403020204" pitchFamily="34" charset="0"/>
              </a:rPr>
              <a:t>indicates whether there is any </a:t>
            </a:r>
            <a:r>
              <a:rPr lang="en-CA" sz="1200" b="0" i="0" u="sng" dirty="0">
                <a:solidFill>
                  <a:srgbClr val="1F1F1F"/>
                </a:solidFill>
                <a:effectLst/>
                <a:latin typeface="Source Sans Pro" panose="020B0503030403020204" pitchFamily="34" charset="0"/>
              </a:rPr>
              <a:t>contention between connections</a:t>
            </a:r>
            <a:r>
              <a:rPr lang="en-CA" sz="1200" b="0" i="0" dirty="0">
                <a:solidFill>
                  <a:srgbClr val="1F1F1F"/>
                </a:solidFill>
                <a:effectLst/>
                <a:latin typeface="Source Sans Pro" panose="020B0503030403020204" pitchFamily="34" charset="0"/>
              </a:rPr>
              <a:t>, by measuring lock-waits and concurrent database connections. Database contention is the term used to describe what happens when </a:t>
            </a:r>
            <a:r>
              <a:rPr lang="en-CA" sz="1200" b="1" i="0" dirty="0">
                <a:solidFill>
                  <a:srgbClr val="1F1F1F"/>
                </a:solidFill>
                <a:effectLst/>
                <a:latin typeface="Source Sans Pro" panose="020B0503030403020204" pitchFamily="34" charset="0"/>
              </a:rPr>
              <a:t>multiple processes are competing to access the same database resource at the same time.</a:t>
            </a:r>
            <a:r>
              <a:rPr lang="en-CA" sz="1200" i="0" dirty="0">
                <a:solidFill>
                  <a:srgbClr val="1F1F1F"/>
                </a:solidFill>
                <a:effectLst/>
                <a:latin typeface="Source Sans Pro" panose="020B0503030403020204" pitchFamily="34" charset="0"/>
              </a:rPr>
              <a:t> </a:t>
            </a:r>
          </a:p>
          <a:p>
            <a:pPr marL="285750" indent="-285750" algn="l">
              <a:lnSpc>
                <a:spcPct val="150000"/>
              </a:lnSpc>
              <a:buFont typeface="Arial" panose="020B0604020202020204" pitchFamily="34" charset="0"/>
              <a:buChar char="•"/>
            </a:pPr>
            <a:r>
              <a:rPr lang="en-CA" sz="1200" b="1" i="0" dirty="0">
                <a:solidFill>
                  <a:schemeClr val="accent2"/>
                </a:solidFill>
                <a:effectLst/>
                <a:latin typeface="Source Sans Pro" panose="020B0503030403020204" pitchFamily="34" charset="0"/>
              </a:rPr>
              <a:t>Units of work</a:t>
            </a:r>
            <a:r>
              <a:rPr lang="en-CA" sz="1200" i="0" dirty="0">
                <a:solidFill>
                  <a:schemeClr val="accent2"/>
                </a:solidFill>
                <a:effectLst/>
                <a:latin typeface="Source Sans Pro" panose="020B0503030403020204" pitchFamily="34" charset="0"/>
              </a:rPr>
              <a:t> </a:t>
            </a:r>
            <a:r>
              <a:rPr lang="en-CA" sz="1200" i="0" dirty="0">
                <a:solidFill>
                  <a:srgbClr val="1F1F1F"/>
                </a:solidFill>
                <a:effectLst/>
                <a:latin typeface="Source Sans Pro" panose="020B0503030403020204" pitchFamily="34" charset="0"/>
              </a:rPr>
              <a:t>tracks what </a:t>
            </a:r>
            <a:r>
              <a:rPr lang="en-CA" sz="1200" i="0" u="sng" dirty="0">
                <a:solidFill>
                  <a:srgbClr val="1F1F1F"/>
                </a:solidFill>
                <a:effectLst/>
                <a:latin typeface="Source Sans Pro" panose="020B0503030403020204" pitchFamily="34" charset="0"/>
              </a:rPr>
              <a:t>transactions </a:t>
            </a:r>
            <a:r>
              <a:rPr lang="en-CA" sz="1200" i="0" dirty="0">
                <a:solidFill>
                  <a:srgbClr val="1F1F1F"/>
                </a:solidFill>
                <a:effectLst/>
                <a:latin typeface="Source Sans Pro" panose="020B0503030403020204" pitchFamily="34" charset="0"/>
              </a:rPr>
              <a:t>(units of work) are </a:t>
            </a:r>
            <a:r>
              <a:rPr lang="en-CA" sz="1200" b="1" i="0" dirty="0">
                <a:solidFill>
                  <a:srgbClr val="1F1F1F"/>
                </a:solidFill>
                <a:effectLst/>
                <a:latin typeface="Source Sans Pro" panose="020B0503030403020204" pitchFamily="34" charset="0"/>
              </a:rPr>
              <a:t>consuming the most re</a:t>
            </a:r>
            <a:r>
              <a:rPr lang="en-CA" sz="1200" i="0" dirty="0">
                <a:solidFill>
                  <a:srgbClr val="1F1F1F"/>
                </a:solidFill>
                <a:effectLst/>
                <a:latin typeface="Source Sans Pro" panose="020B0503030403020204" pitchFamily="34" charset="0"/>
              </a:rPr>
              <a:t>sources on the database server. </a:t>
            </a:r>
            <a:endParaRPr lang="en-CA" sz="1200" i="0" dirty="0">
              <a:solidFill>
                <a:srgbClr val="333333"/>
              </a:solidFill>
              <a:effectLst/>
              <a:latin typeface="OpenSans"/>
            </a:endParaRPr>
          </a:p>
        </p:txBody>
      </p:sp>
    </p:spTree>
    <p:extLst>
      <p:ext uri="{BB962C8B-B14F-4D97-AF65-F5344CB8AC3E}">
        <p14:creationId xmlns:p14="http://schemas.microsoft.com/office/powerpoint/2010/main" val="316034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A9BE22-55F8-AFF1-2C01-695D077C458A}"/>
              </a:ext>
            </a:extLst>
          </p:cNvPr>
          <p:cNvPicPr>
            <a:picLocks noChangeAspect="1"/>
          </p:cNvPicPr>
          <p:nvPr/>
        </p:nvPicPr>
        <p:blipFill>
          <a:blip r:embed="rId2"/>
          <a:stretch>
            <a:fillRect/>
          </a:stretch>
        </p:blipFill>
        <p:spPr>
          <a:xfrm>
            <a:off x="0" y="265627"/>
            <a:ext cx="5406614" cy="3421389"/>
          </a:xfrm>
          <a:prstGeom prst="rect">
            <a:avLst/>
          </a:prstGeom>
        </p:spPr>
      </p:pic>
      <p:sp>
        <p:nvSpPr>
          <p:cNvPr id="4" name="TextBox 3">
            <a:extLst>
              <a:ext uri="{FF2B5EF4-FFF2-40B4-BE49-F238E27FC236}">
                <a16:creationId xmlns:a16="http://schemas.microsoft.com/office/drawing/2014/main" id="{5293E6F9-3A05-A250-45E6-62881A3E2FC9}"/>
              </a:ext>
            </a:extLst>
          </p:cNvPr>
          <p:cNvSpPr txBox="1"/>
          <p:nvPr/>
        </p:nvSpPr>
        <p:spPr>
          <a:xfrm>
            <a:off x="5406614" y="427423"/>
            <a:ext cx="6555890" cy="6198941"/>
          </a:xfrm>
          <a:prstGeom prst="rect">
            <a:avLst/>
          </a:prstGeom>
          <a:noFill/>
        </p:spPr>
        <p:txBody>
          <a:bodyPr wrap="square">
            <a:spAutoFit/>
          </a:bodyPr>
          <a:lstStyle/>
          <a:p>
            <a:pPr algn="l">
              <a:lnSpc>
                <a:spcPct val="150000"/>
              </a:lnSpc>
            </a:pPr>
            <a:r>
              <a:rPr lang="en-CA" sz="1400" b="0" i="0" dirty="0">
                <a:solidFill>
                  <a:srgbClr val="1F1F1F"/>
                </a:solidFill>
                <a:effectLst/>
                <a:latin typeface="Source Sans Pro" panose="020B0503030403020204" pitchFamily="34" charset="0"/>
              </a:rPr>
              <a:t>Here are some more key metrics: </a:t>
            </a:r>
            <a:endParaRPr lang="en-CA" sz="1400" b="0" i="0" dirty="0">
              <a:solidFill>
                <a:srgbClr val="333333"/>
              </a:solidFill>
              <a:effectLst/>
              <a:latin typeface="OpenSans"/>
            </a:endParaRPr>
          </a:p>
          <a:p>
            <a:pPr marL="285750" indent="-285750">
              <a:lnSpc>
                <a:spcPct val="150000"/>
              </a:lnSpc>
              <a:buFont typeface="Arial" panose="020B0604020202020204" pitchFamily="34" charset="0"/>
              <a:buChar char="•"/>
            </a:pPr>
            <a:r>
              <a:rPr lang="en-CA" sz="1400" b="1" i="0" dirty="0">
                <a:solidFill>
                  <a:schemeClr val="accent2"/>
                </a:solidFill>
                <a:effectLst/>
                <a:latin typeface="Source Sans Pro" panose="020B0503030403020204" pitchFamily="34" charset="0"/>
              </a:rPr>
              <a:t>Connections </a:t>
            </a:r>
            <a:r>
              <a:rPr lang="en-CA" sz="1400" b="0" i="0" dirty="0">
                <a:solidFill>
                  <a:srgbClr val="1F1F1F"/>
                </a:solidFill>
                <a:effectLst/>
                <a:latin typeface="Source Sans Pro" panose="020B0503030403020204" pitchFamily="34" charset="0"/>
              </a:rPr>
              <a:t>can </a:t>
            </a:r>
            <a:r>
              <a:rPr lang="en-CA" sz="1400" b="0" i="0" u="sng" dirty="0">
                <a:solidFill>
                  <a:srgbClr val="1F1F1F"/>
                </a:solidFill>
                <a:effectLst/>
                <a:latin typeface="Source Sans Pro" panose="020B0503030403020204" pitchFamily="34" charset="0"/>
              </a:rPr>
              <a:t>display all kinds of network connection </a:t>
            </a:r>
            <a:r>
              <a:rPr lang="en-CA" sz="1400" b="0" i="0" dirty="0">
                <a:solidFill>
                  <a:srgbClr val="1F1F1F"/>
                </a:solidFill>
                <a:effectLst/>
                <a:latin typeface="Source Sans Pro" panose="020B0503030403020204" pitchFamily="34" charset="0"/>
              </a:rPr>
              <a:t>information to a database management console and can </a:t>
            </a:r>
            <a:r>
              <a:rPr lang="en-CA" sz="1400" b="0" i="0" u="sng" dirty="0">
                <a:solidFill>
                  <a:srgbClr val="1F1F1F"/>
                </a:solidFill>
                <a:effectLst/>
                <a:latin typeface="Source Sans Pro" panose="020B0503030403020204" pitchFamily="34" charset="0"/>
              </a:rPr>
              <a:t>i</a:t>
            </a:r>
            <a:r>
              <a:rPr lang="en-CA" sz="1400" u="sng" dirty="0">
                <a:solidFill>
                  <a:srgbClr val="1F1F1F"/>
                </a:solidFill>
                <a:latin typeface="Source Sans Pro" panose="020B0503030403020204" pitchFamily="34" charset="0"/>
              </a:rPr>
              <a:t>ndicate</a:t>
            </a:r>
            <a:r>
              <a:rPr lang="en-CA" sz="1400" dirty="0">
                <a:solidFill>
                  <a:srgbClr val="1F1F1F"/>
                </a:solidFill>
                <a:latin typeface="Source Sans Pro" panose="020B0503030403020204" pitchFamily="34" charset="0"/>
              </a:rPr>
              <a:t> whether </a:t>
            </a:r>
            <a:r>
              <a:rPr lang="en-CA" sz="1400" b="0" i="0" dirty="0">
                <a:solidFill>
                  <a:srgbClr val="1F1F1F"/>
                </a:solidFill>
                <a:effectLst/>
                <a:latin typeface="Source Sans Pro" panose="020B0503030403020204" pitchFamily="34" charset="0"/>
              </a:rPr>
              <a:t>a database server might </a:t>
            </a:r>
            <a:r>
              <a:rPr lang="en-CA" sz="1400" b="1" i="0" dirty="0">
                <a:solidFill>
                  <a:srgbClr val="1F1F1F"/>
                </a:solidFill>
                <a:effectLst/>
                <a:latin typeface="Source Sans Pro" panose="020B0503030403020204" pitchFamily="34" charset="0"/>
              </a:rPr>
              <a:t>fail due to long-running queries </a:t>
            </a:r>
            <a:r>
              <a:rPr lang="en-CA" sz="1400" b="0" i="0" dirty="0">
                <a:solidFill>
                  <a:srgbClr val="1F1F1F"/>
                </a:solidFill>
                <a:effectLst/>
                <a:latin typeface="Source Sans Pro" panose="020B0503030403020204" pitchFamily="34" charset="0"/>
              </a:rPr>
              <a:t>or having </a:t>
            </a:r>
            <a:r>
              <a:rPr lang="en-CA" sz="1400" b="1" i="0" dirty="0">
                <a:solidFill>
                  <a:srgbClr val="1F1F1F"/>
                </a:solidFill>
                <a:effectLst/>
                <a:latin typeface="Source Sans Pro" panose="020B0503030403020204" pitchFamily="34" charset="0"/>
              </a:rPr>
              <a:t>too many open connections</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 connections are network connections that enable communication between clients and database software. Open connections are used for sending commands and receiving responses in the form of result sets.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1" i="0" dirty="0">
                <a:solidFill>
                  <a:schemeClr val="accent2"/>
                </a:solidFill>
                <a:effectLst/>
                <a:latin typeface="Source Sans Pro" panose="020B0503030403020204" pitchFamily="34" charset="0"/>
              </a:rPr>
              <a:t>Most frequent queries </a:t>
            </a:r>
            <a:r>
              <a:rPr lang="en-CA" sz="1400" b="0" i="0" dirty="0">
                <a:solidFill>
                  <a:srgbClr val="1F1F1F"/>
                </a:solidFill>
                <a:effectLst/>
                <a:latin typeface="Source Sans Pro" panose="020B0503030403020204" pitchFamily="34" charset="0"/>
              </a:rPr>
              <a:t>tracks the most frequent queries received by your database servers, </a:t>
            </a:r>
            <a:r>
              <a:rPr lang="en-CA" sz="1400" b="0" i="0" u="sng" dirty="0">
                <a:solidFill>
                  <a:srgbClr val="1F1F1F"/>
                </a:solidFill>
                <a:effectLst/>
                <a:latin typeface="Source Sans Pro" panose="020B0503030403020204" pitchFamily="34" charset="0"/>
              </a:rPr>
              <a:t>including their frequency and average latency</a:t>
            </a:r>
            <a:r>
              <a:rPr lang="en-CA" sz="1400" b="0" i="0" dirty="0">
                <a:solidFill>
                  <a:srgbClr val="1F1F1F"/>
                </a:solidFill>
                <a:effectLst/>
                <a:latin typeface="Source Sans Pro" panose="020B0503030403020204" pitchFamily="34" charset="0"/>
              </a:rPr>
              <a:t>, that is, how long they take to be processed. It can help </a:t>
            </a:r>
            <a:r>
              <a:rPr lang="en-CA" sz="1400" b="1" i="0" dirty="0">
                <a:solidFill>
                  <a:srgbClr val="1F1F1F"/>
                </a:solidFill>
                <a:effectLst/>
                <a:latin typeface="Source Sans Pro" panose="020B0503030403020204" pitchFamily="34" charset="0"/>
              </a:rPr>
              <a:t>DBAs optimize these queries </a:t>
            </a:r>
            <a:r>
              <a:rPr lang="en-CA" sz="1400" b="0" i="0" dirty="0">
                <a:solidFill>
                  <a:srgbClr val="1F1F1F"/>
                </a:solidFill>
                <a:effectLst/>
                <a:latin typeface="Source Sans Pro" panose="020B0503030403020204" pitchFamily="34" charset="0"/>
              </a:rPr>
              <a:t>to gain substantial performance improvements.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1" i="0" dirty="0">
                <a:solidFill>
                  <a:schemeClr val="accent2"/>
                </a:solidFill>
                <a:effectLst/>
                <a:latin typeface="Source Sans Pro" panose="020B0503030403020204" pitchFamily="34" charset="0"/>
              </a:rPr>
              <a:t>Locked objects </a:t>
            </a:r>
            <a:r>
              <a:rPr lang="en-CA" sz="1400" b="0" i="0" dirty="0">
                <a:solidFill>
                  <a:srgbClr val="1F1F1F"/>
                </a:solidFill>
                <a:effectLst/>
                <a:latin typeface="Source Sans Pro" panose="020B0503030403020204" pitchFamily="34" charset="0"/>
              </a:rPr>
              <a:t>shows detailed </a:t>
            </a:r>
            <a:r>
              <a:rPr lang="en-CA" sz="1400" b="1" i="0" dirty="0">
                <a:solidFill>
                  <a:srgbClr val="1F1F1F"/>
                </a:solidFill>
                <a:effectLst/>
                <a:latin typeface="Source Sans Pro" panose="020B0503030403020204" pitchFamily="34" charset="0"/>
              </a:rPr>
              <a:t>info</a:t>
            </a:r>
            <a:r>
              <a:rPr lang="en-CA" sz="1400" b="0" i="0" dirty="0">
                <a:solidFill>
                  <a:srgbClr val="1F1F1F"/>
                </a:solidFill>
                <a:effectLst/>
                <a:latin typeface="Source Sans Pro" panose="020B0503030403020204" pitchFamily="34" charset="0"/>
              </a:rPr>
              <a:t>rmation about any </a:t>
            </a:r>
            <a:r>
              <a:rPr lang="en-CA" sz="1400" b="0" i="0" u="sng" dirty="0">
                <a:solidFill>
                  <a:srgbClr val="1F1F1F"/>
                </a:solidFill>
                <a:effectLst/>
                <a:latin typeface="Source Sans Pro" panose="020B0503030403020204" pitchFamily="34" charset="0"/>
              </a:rPr>
              <a:t>locked processes </a:t>
            </a:r>
            <a:r>
              <a:rPr lang="en-CA" sz="1400" b="0" i="0" dirty="0">
                <a:solidFill>
                  <a:srgbClr val="1F1F1F"/>
                </a:solidFill>
                <a:effectLst/>
                <a:latin typeface="Source Sans Pro" panose="020B0503030403020204" pitchFamily="34" charset="0"/>
              </a:rPr>
              <a:t>and the </a:t>
            </a:r>
            <a:r>
              <a:rPr lang="en-CA" sz="1400" b="0" i="0" u="sng" dirty="0">
                <a:solidFill>
                  <a:srgbClr val="1F1F1F"/>
                </a:solidFill>
                <a:effectLst/>
                <a:latin typeface="Source Sans Pro" panose="020B0503030403020204" pitchFamily="34" charset="0"/>
              </a:rPr>
              <a:t>process that blocked them. </a:t>
            </a:r>
            <a:r>
              <a:rPr lang="en-CA" sz="1400" b="0" i="0" dirty="0">
                <a:solidFill>
                  <a:srgbClr val="1F1F1F"/>
                </a:solidFill>
                <a:effectLst/>
                <a:latin typeface="Source Sans Pro" panose="020B0503030403020204" pitchFamily="34" charset="0"/>
              </a:rPr>
              <a:t>Locks and blocks stop several concurrent transactions from accessing an object at the same time.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They put contending processes on hold until that object has been released and is accessible again.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1" i="0" dirty="0">
                <a:solidFill>
                  <a:schemeClr val="accent2"/>
                </a:solidFill>
                <a:effectLst/>
                <a:latin typeface="Source Sans Pro" panose="020B0503030403020204" pitchFamily="34" charset="0"/>
              </a:rPr>
              <a:t>Stored procedures </a:t>
            </a:r>
            <a:r>
              <a:rPr lang="en-CA" sz="1400" b="0" i="0" dirty="0">
                <a:solidFill>
                  <a:srgbClr val="1F1F1F"/>
                </a:solidFill>
                <a:effectLst/>
                <a:latin typeface="Source Sans Pro" panose="020B0503030403020204" pitchFamily="34" charset="0"/>
              </a:rPr>
              <a:t>displays the </a:t>
            </a:r>
            <a:r>
              <a:rPr lang="en-CA" sz="1400" b="0" i="0" u="sng" dirty="0">
                <a:solidFill>
                  <a:srgbClr val="1F1F1F"/>
                </a:solidFill>
                <a:effectLst/>
                <a:latin typeface="Source Sans Pro" panose="020B0503030403020204" pitchFamily="34" charset="0"/>
              </a:rPr>
              <a:t>aggregated execution metrics for procedures, external procedures, compiled functions, external functions, compiled triggers</a:t>
            </a:r>
            <a:r>
              <a:rPr lang="en-CA" sz="1400" b="0" i="0" dirty="0">
                <a:solidFill>
                  <a:srgbClr val="1F1F1F"/>
                </a:solidFill>
                <a:effectLst/>
                <a:latin typeface="Source Sans Pro" panose="020B0503030403020204" pitchFamily="34" charset="0"/>
              </a:rPr>
              <a:t>, and anonymous blocks invoked since database activation. </a:t>
            </a:r>
            <a:endParaRPr lang="en-CA" sz="1400" b="0" i="0" dirty="0">
              <a:solidFill>
                <a:srgbClr val="333333"/>
              </a:solidFill>
              <a:effectLst/>
              <a:latin typeface="OpenSans"/>
            </a:endParaRPr>
          </a:p>
        </p:txBody>
      </p:sp>
      <p:sp>
        <p:nvSpPr>
          <p:cNvPr id="6" name="TextBox 5">
            <a:extLst>
              <a:ext uri="{FF2B5EF4-FFF2-40B4-BE49-F238E27FC236}">
                <a16:creationId xmlns:a16="http://schemas.microsoft.com/office/drawing/2014/main" id="{064C4F0E-45D0-9299-25C4-D3723B0FE434}"/>
              </a:ext>
            </a:extLst>
          </p:cNvPr>
          <p:cNvSpPr txBox="1"/>
          <p:nvPr/>
        </p:nvSpPr>
        <p:spPr>
          <a:xfrm>
            <a:off x="0" y="3687016"/>
            <a:ext cx="5406614" cy="28359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chemeClr val="accent2"/>
                </a:solidFill>
                <a:effectLst/>
                <a:latin typeface="Source Sans Pro" panose="020B0503030403020204" pitchFamily="34" charset="0"/>
              </a:rPr>
              <a:t>Buffer pools </a:t>
            </a:r>
            <a:r>
              <a:rPr lang="en-CA" sz="1400" b="0" i="0" u="sng" dirty="0">
                <a:solidFill>
                  <a:srgbClr val="1F1F1F"/>
                </a:solidFill>
                <a:effectLst/>
                <a:latin typeface="Source Sans Pro" panose="020B0503030403020204" pitchFamily="34" charset="0"/>
              </a:rPr>
              <a:t>tracks the usage of buffer pools and table spaces.</a:t>
            </a:r>
            <a:r>
              <a:rPr lang="en-CA" sz="1400" b="0" i="0" dirty="0">
                <a:solidFill>
                  <a:srgbClr val="1F1F1F"/>
                </a:solidFill>
                <a:effectLst/>
                <a:latin typeface="Source Sans Pro" panose="020B0503030403020204" pitchFamily="34" charset="0"/>
              </a:rPr>
              <a:t> A directory server uses buffer pools to store cached data and to improve database performance. When the </a:t>
            </a:r>
            <a:r>
              <a:rPr lang="en-CA" sz="1400" b="1" i="0" dirty="0">
                <a:solidFill>
                  <a:srgbClr val="1F1F1F"/>
                </a:solidFill>
                <a:effectLst/>
                <a:latin typeface="Source Sans Pro" panose="020B0503030403020204" pitchFamily="34" charset="0"/>
              </a:rPr>
              <a:t>buffer pool fills up, it removes older and less-used data</a:t>
            </a:r>
            <a:r>
              <a:rPr lang="en-CA" sz="1400" b="0" i="0" dirty="0">
                <a:solidFill>
                  <a:srgbClr val="1F1F1F"/>
                </a:solidFill>
                <a:effectLst/>
                <a:latin typeface="Source Sans Pro" panose="020B0503030403020204" pitchFamily="34" charset="0"/>
              </a:rPr>
              <a:t> to make room for newer data.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dirty="0">
                <a:solidFill>
                  <a:schemeClr val="accent2"/>
                </a:solidFill>
                <a:latin typeface="Source Sans Pro" panose="020B0503030403020204" pitchFamily="34" charset="0"/>
              </a:rPr>
              <a:t>T</a:t>
            </a:r>
            <a:r>
              <a:rPr lang="en-CA" sz="1400" b="1" i="0" dirty="0">
                <a:solidFill>
                  <a:schemeClr val="accent2"/>
                </a:solidFill>
                <a:effectLst/>
                <a:latin typeface="Source Sans Pro" panose="020B0503030403020204" pitchFamily="34" charset="0"/>
              </a:rPr>
              <a:t>op consumers </a:t>
            </a:r>
            <a:r>
              <a:rPr lang="en-CA" sz="1400" b="0" i="0" dirty="0">
                <a:solidFill>
                  <a:srgbClr val="1F1F1F"/>
                </a:solidFill>
                <a:effectLst/>
                <a:latin typeface="Source Sans Pro" panose="020B0503030403020204" pitchFamily="34" charset="0"/>
              </a:rPr>
              <a:t>shows the top consumers of a system’s resources and can help DBAs with </a:t>
            </a:r>
            <a:r>
              <a:rPr lang="en-CA" sz="1400" b="0" i="0" u="sng" dirty="0">
                <a:solidFill>
                  <a:srgbClr val="1F1F1F"/>
                </a:solidFill>
                <a:effectLst/>
                <a:latin typeface="Source Sans Pro" panose="020B0503030403020204" pitchFamily="34" charset="0"/>
              </a:rPr>
              <a:t>capacity planning and resource placement. </a:t>
            </a:r>
          </a:p>
          <a:p>
            <a:pPr marL="285750" indent="-285750" algn="l">
              <a:lnSpc>
                <a:spcPct val="150000"/>
              </a:lnSpc>
              <a:buFont typeface="Arial" panose="020B0604020202020204" pitchFamily="34" charset="0"/>
              <a:buChar char="•"/>
            </a:pPr>
            <a:r>
              <a:rPr lang="en-CA" sz="1050" b="0" i="0" dirty="0">
                <a:solidFill>
                  <a:srgbClr val="1F1F1F"/>
                </a:solidFill>
                <a:effectLst/>
                <a:latin typeface="Source Sans Pro" panose="020B0503030403020204" pitchFamily="34" charset="0"/>
              </a:rPr>
              <a:t>Please note, this is just a small selection of the numerous metrics available in most database management systems.</a:t>
            </a:r>
            <a:endParaRPr lang="en-CA" sz="1050" b="0" i="0" dirty="0">
              <a:solidFill>
                <a:srgbClr val="333333"/>
              </a:solidFill>
              <a:effectLst/>
              <a:latin typeface="OpenSans"/>
            </a:endParaRPr>
          </a:p>
        </p:txBody>
      </p:sp>
    </p:spTree>
    <p:extLst>
      <p:ext uri="{BB962C8B-B14F-4D97-AF65-F5344CB8AC3E}">
        <p14:creationId xmlns:p14="http://schemas.microsoft.com/office/powerpoint/2010/main" val="372358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5EC533-2345-2457-ED01-1A1F96F1CE2A}"/>
              </a:ext>
            </a:extLst>
          </p:cNvPr>
          <p:cNvSpPr txBox="1"/>
          <p:nvPr/>
        </p:nvSpPr>
        <p:spPr>
          <a:xfrm>
            <a:off x="469232" y="3621557"/>
            <a:ext cx="10571747" cy="369332"/>
          </a:xfrm>
          <a:prstGeom prst="rect">
            <a:avLst/>
          </a:prstGeom>
          <a:noFill/>
        </p:spPr>
        <p:txBody>
          <a:bodyPr wrap="square">
            <a:spAutoFit/>
          </a:bodyPr>
          <a:lstStyle/>
          <a:p>
            <a:pPr algn="l"/>
            <a:r>
              <a:rPr lang="en-CA" b="0" i="0" dirty="0">
                <a:solidFill>
                  <a:srgbClr val="1F1F1F"/>
                </a:solidFill>
                <a:effectLst/>
                <a:latin typeface="Source Sans Pro" panose="020B0503030403020204" pitchFamily="34" charset="0"/>
              </a:rPr>
              <a:t>\</a:t>
            </a:r>
            <a:endParaRPr lang="en-CA" b="0" i="0" dirty="0">
              <a:solidFill>
                <a:srgbClr val="333333"/>
              </a:solidFill>
              <a:effectLst/>
              <a:latin typeface="OpenSans"/>
            </a:endParaRPr>
          </a:p>
        </p:txBody>
      </p:sp>
      <p:pic>
        <p:nvPicPr>
          <p:cNvPr id="4" name="Picture 3">
            <a:extLst>
              <a:ext uri="{FF2B5EF4-FFF2-40B4-BE49-F238E27FC236}">
                <a16:creationId xmlns:a16="http://schemas.microsoft.com/office/drawing/2014/main" id="{C42B4FFA-5FC9-F945-C458-BFDDE52A0700}"/>
              </a:ext>
            </a:extLst>
          </p:cNvPr>
          <p:cNvPicPr>
            <a:picLocks noChangeAspect="1"/>
          </p:cNvPicPr>
          <p:nvPr/>
        </p:nvPicPr>
        <p:blipFill>
          <a:blip r:embed="rId2"/>
          <a:stretch>
            <a:fillRect/>
          </a:stretch>
        </p:blipFill>
        <p:spPr>
          <a:xfrm>
            <a:off x="0" y="1619893"/>
            <a:ext cx="6316579" cy="3405712"/>
          </a:xfrm>
          <a:prstGeom prst="rect">
            <a:avLst/>
          </a:prstGeom>
        </p:spPr>
      </p:pic>
      <p:sp>
        <p:nvSpPr>
          <p:cNvPr id="6" name="TextBox 5">
            <a:extLst>
              <a:ext uri="{FF2B5EF4-FFF2-40B4-BE49-F238E27FC236}">
                <a16:creationId xmlns:a16="http://schemas.microsoft.com/office/drawing/2014/main" id="{7C8C8D7F-7FCF-7CA3-0BCB-48AFD036D942}"/>
              </a:ext>
            </a:extLst>
          </p:cNvPr>
          <p:cNvSpPr txBox="1"/>
          <p:nvPr/>
        </p:nvSpPr>
        <p:spPr>
          <a:xfrm>
            <a:off x="381001" y="902369"/>
            <a:ext cx="6100010" cy="584775"/>
          </a:xfrm>
          <a:prstGeom prst="rect">
            <a:avLst/>
          </a:prstGeom>
          <a:noFill/>
        </p:spPr>
        <p:txBody>
          <a:bodyPr wrap="square">
            <a:spAutoFit/>
          </a:bodyPr>
          <a:lstStyle/>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To review these key database performance metrics, you will use different out-of-the-box tools, depending on your database. </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72747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F76D2-4B46-3160-4098-0326F30453EE}"/>
              </a:ext>
            </a:extLst>
          </p:cNvPr>
          <p:cNvSpPr txBox="1"/>
          <p:nvPr/>
        </p:nvSpPr>
        <p:spPr>
          <a:xfrm>
            <a:off x="210551" y="2620756"/>
            <a:ext cx="11981449" cy="393678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There are several third-party performance and query monitoring tools available to help you to monitor queries, optimize performance, and speed up your database. Some of them may also provide performance tuning and query optimization capabilities as well.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a:t>
            </a:r>
            <a:r>
              <a:rPr lang="en-CA" sz="1400" b="1" i="0" dirty="0">
                <a:solidFill>
                  <a:srgbClr val="1F1F1F"/>
                </a:solidFill>
                <a:effectLst/>
                <a:latin typeface="Source Sans Pro" panose="020B0503030403020204" pitchFamily="34" charset="0"/>
              </a:rPr>
              <a:t>PostgreSQL</a:t>
            </a:r>
            <a:r>
              <a:rPr lang="en-CA" sz="1400" b="0" i="0" dirty="0">
                <a:solidFill>
                  <a:srgbClr val="1F1F1F"/>
                </a:solidFill>
                <a:effectLst/>
                <a:latin typeface="Source Sans Pro" panose="020B0503030403020204" pitchFamily="34" charset="0"/>
              </a:rPr>
              <a:t> systems, there is the </a:t>
            </a:r>
            <a:r>
              <a:rPr lang="en-CA" sz="1400" b="1" i="0" dirty="0" err="1">
                <a:solidFill>
                  <a:srgbClr val="1F1F1F"/>
                </a:solidFill>
                <a:effectLst/>
                <a:latin typeface="Source Sans Pro" panose="020B0503030403020204" pitchFamily="34" charset="0"/>
              </a:rPr>
              <a:t>pganalyze</a:t>
            </a:r>
            <a:r>
              <a:rPr lang="en-CA" sz="1400" b="0" i="0" dirty="0">
                <a:solidFill>
                  <a:srgbClr val="1F1F1F"/>
                </a:solidFill>
                <a:effectLst/>
                <a:latin typeface="Source Sans Pro" panose="020B0503030403020204" pitchFamily="34" charset="0"/>
              </a:rPr>
              <a:t> tool which </a:t>
            </a:r>
            <a:r>
              <a:rPr lang="en-CA" sz="1400" b="0" i="0" u="sng" dirty="0">
                <a:solidFill>
                  <a:srgbClr val="1F1F1F"/>
                </a:solidFill>
                <a:effectLst/>
                <a:latin typeface="Source Sans Pro" panose="020B0503030403020204" pitchFamily="34" charset="0"/>
              </a:rPr>
              <a:t>provides automatic insights into query plans, query analysis, database visualization and dashboards, log insights, and performance optimization and monitoring</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if you have a </a:t>
            </a:r>
            <a:r>
              <a:rPr lang="en-CA" sz="1400" b="1" i="0" dirty="0">
                <a:solidFill>
                  <a:srgbClr val="1F1F1F"/>
                </a:solidFill>
                <a:effectLst/>
                <a:latin typeface="Source Sans Pro" panose="020B0503030403020204" pitchFamily="34" charset="0"/>
              </a:rPr>
              <a:t>PostgreSQL, MySQL, SQL Server or Oracle database </a:t>
            </a:r>
            <a:r>
              <a:rPr lang="en-CA" sz="1400" b="0" i="0" dirty="0">
                <a:solidFill>
                  <a:srgbClr val="1F1F1F"/>
                </a:solidFill>
                <a:effectLst/>
                <a:latin typeface="Source Sans Pro" panose="020B0503030403020204" pitchFamily="34" charset="0"/>
              </a:rPr>
              <a:t>and need a </a:t>
            </a:r>
            <a:r>
              <a:rPr lang="en-CA" sz="1400" b="0" i="0" u="sng" dirty="0">
                <a:solidFill>
                  <a:srgbClr val="1F1F1F"/>
                </a:solidFill>
                <a:effectLst/>
                <a:latin typeface="Source Sans Pro" panose="020B0503030403020204" pitchFamily="34" charset="0"/>
              </a:rPr>
              <a:t>query-monitoring tool</a:t>
            </a:r>
            <a:r>
              <a:rPr lang="en-CA" sz="1400" b="0" i="0" dirty="0">
                <a:solidFill>
                  <a:srgbClr val="1F1F1F"/>
                </a:solidFill>
                <a:effectLst/>
                <a:latin typeface="Source Sans Pro" panose="020B0503030403020204" pitchFamily="34" charset="0"/>
              </a:rPr>
              <a:t>, you could try </a:t>
            </a:r>
            <a:r>
              <a:rPr lang="en-CA" sz="1400" b="1" i="0" dirty="0">
                <a:solidFill>
                  <a:srgbClr val="1F1F1F"/>
                </a:solidFill>
                <a:effectLst/>
                <a:latin typeface="Source Sans Pro" panose="020B0503030403020204" pitchFamily="34" charset="0"/>
              </a:rPr>
              <a:t>PRTG Network Monitor</a:t>
            </a: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Many of the third-party tools are available for multiple database systems, such as SQL Server, Oracle, Sybase, Db2, MySQL, and PostgreSQL to name but a few.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SolarWinds </a:t>
            </a:r>
            <a:r>
              <a:rPr lang="en-CA" sz="1400" b="0" i="0" dirty="0">
                <a:solidFill>
                  <a:srgbClr val="1F1F1F"/>
                </a:solidFill>
                <a:effectLst/>
                <a:latin typeface="Source Sans Pro" panose="020B0503030403020204" pitchFamily="34" charset="0"/>
              </a:rPr>
              <a:t>offers a </a:t>
            </a:r>
            <a:r>
              <a:rPr lang="en-CA" sz="1400" b="0" i="0" u="sng" dirty="0">
                <a:solidFill>
                  <a:srgbClr val="1F1F1F"/>
                </a:solidFill>
                <a:effectLst/>
                <a:latin typeface="Source Sans Pro" panose="020B0503030403020204" pitchFamily="34" charset="0"/>
              </a:rPr>
              <a:t>subscription-base</a:t>
            </a:r>
            <a:r>
              <a:rPr lang="en-CA" sz="1400" b="0" i="0" dirty="0">
                <a:solidFill>
                  <a:srgbClr val="1F1F1F"/>
                </a:solidFill>
                <a:effectLst/>
                <a:latin typeface="Source Sans Pro" panose="020B0503030403020204" pitchFamily="34" charset="0"/>
              </a:rPr>
              <a:t>d monitoring solution called </a:t>
            </a:r>
            <a:r>
              <a:rPr lang="en-CA" sz="1400" b="1" i="0" dirty="0">
                <a:solidFill>
                  <a:srgbClr val="1F1F1F"/>
                </a:solidFill>
                <a:effectLst/>
                <a:latin typeface="Source Sans Pro" panose="020B0503030403020204" pitchFamily="34" charset="0"/>
              </a:rPr>
              <a:t>Database Performance Analyzer</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err="1">
                <a:solidFill>
                  <a:srgbClr val="1F1F1F"/>
                </a:solidFill>
                <a:effectLst/>
                <a:latin typeface="Source Sans Pro" panose="020B0503030403020204" pitchFamily="34" charset="0"/>
              </a:rPr>
              <a:t>Foglight</a:t>
            </a:r>
            <a:r>
              <a:rPr lang="en-CA" sz="1400" b="0" i="0" dirty="0">
                <a:solidFill>
                  <a:srgbClr val="1F1F1F"/>
                </a:solidFill>
                <a:effectLst/>
                <a:latin typeface="Source Sans Pro" panose="020B0503030403020204" pitchFamily="34" charset="0"/>
              </a:rPr>
              <a:t> for Databases from Quest enables you to proactively </a:t>
            </a:r>
            <a:r>
              <a:rPr lang="en-CA" sz="1400" b="0" i="0" u="sng" dirty="0">
                <a:solidFill>
                  <a:srgbClr val="1F1F1F"/>
                </a:solidFill>
                <a:effectLst/>
                <a:latin typeface="Source Sans Pro" panose="020B0503030403020204" pitchFamily="34" charset="0"/>
              </a:rPr>
              <a:t>monitor</a:t>
            </a:r>
            <a:r>
              <a:rPr lang="en-CA" sz="1400" b="0" i="0" dirty="0">
                <a:solidFill>
                  <a:srgbClr val="1F1F1F"/>
                </a:solidFill>
                <a:effectLst/>
                <a:latin typeface="Source Sans Pro" panose="020B0503030403020204" pitchFamily="34" charset="0"/>
              </a:rPr>
              <a:t> your </a:t>
            </a:r>
            <a:r>
              <a:rPr lang="en-CA" sz="1400" b="1" i="0" dirty="0">
                <a:solidFill>
                  <a:srgbClr val="1F1F1F"/>
                </a:solidFill>
                <a:effectLst/>
                <a:latin typeface="Source Sans Pro" panose="020B0503030403020204" pitchFamily="34" charset="0"/>
              </a:rPr>
              <a:t>complete database environment </a:t>
            </a:r>
            <a:r>
              <a:rPr lang="en-CA" sz="1400" b="0" i="0" dirty="0">
                <a:solidFill>
                  <a:srgbClr val="1F1F1F"/>
                </a:solidFill>
                <a:effectLst/>
                <a:latin typeface="Source Sans Pro" panose="020B0503030403020204" pitchFamily="34" charset="0"/>
              </a:rPr>
              <a:t>and view the state of all database platforms in a single comprehensive interface.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a:t>
            </a:r>
            <a:r>
              <a:rPr lang="en-CA" sz="1400" b="1" i="0" dirty="0">
                <a:solidFill>
                  <a:srgbClr val="1F1F1F"/>
                </a:solidFill>
                <a:effectLst/>
                <a:latin typeface="Source Sans Pro" panose="020B0503030403020204" pitchFamily="34" charset="0"/>
              </a:rPr>
              <a:t> Datadog </a:t>
            </a:r>
            <a:r>
              <a:rPr lang="en-CA" sz="1400" b="0" i="0" dirty="0">
                <a:solidFill>
                  <a:srgbClr val="1F1F1F"/>
                </a:solidFill>
                <a:effectLst/>
                <a:latin typeface="Source Sans Pro" panose="020B0503030403020204" pitchFamily="34" charset="0"/>
              </a:rPr>
              <a:t>is a SaaS platform that includes multiple system monitoring tools. It has more </a:t>
            </a:r>
            <a:r>
              <a:rPr lang="en-CA" sz="1400" b="1" i="0" dirty="0">
                <a:solidFill>
                  <a:srgbClr val="1F1F1F"/>
                </a:solidFill>
                <a:effectLst/>
                <a:latin typeface="Source Sans Pro" panose="020B0503030403020204" pitchFamily="34" charset="0"/>
              </a:rPr>
              <a:t>than 450 built-in integrations </a:t>
            </a:r>
            <a:r>
              <a:rPr lang="en-CA" sz="1400" b="0" i="0" dirty="0">
                <a:solidFill>
                  <a:srgbClr val="1F1F1F"/>
                </a:solidFill>
                <a:effectLst/>
                <a:latin typeface="Source Sans Pro" panose="020B0503030403020204" pitchFamily="34" charset="0"/>
              </a:rPr>
              <a:t>to connect to multiple different database systems.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45219117-0954-C19F-C3CA-E3ABB180F2D9}"/>
              </a:ext>
            </a:extLst>
          </p:cNvPr>
          <p:cNvPicPr>
            <a:picLocks noChangeAspect="1"/>
          </p:cNvPicPr>
          <p:nvPr/>
        </p:nvPicPr>
        <p:blipFill>
          <a:blip r:embed="rId2"/>
          <a:stretch>
            <a:fillRect/>
          </a:stretch>
        </p:blipFill>
        <p:spPr>
          <a:xfrm>
            <a:off x="3288297" y="163763"/>
            <a:ext cx="5200844" cy="2314742"/>
          </a:xfrm>
          <a:prstGeom prst="rect">
            <a:avLst/>
          </a:prstGeom>
        </p:spPr>
      </p:pic>
    </p:spTree>
    <p:extLst>
      <p:ext uri="{BB962C8B-B14F-4D97-AF65-F5344CB8AC3E}">
        <p14:creationId xmlns:p14="http://schemas.microsoft.com/office/powerpoint/2010/main" val="2509907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937900-77CB-A98C-22AE-868727A130A7}"/>
              </a:ext>
            </a:extLst>
          </p:cNvPr>
          <p:cNvPicPr>
            <a:picLocks noChangeAspect="1"/>
          </p:cNvPicPr>
          <p:nvPr/>
        </p:nvPicPr>
        <p:blipFill>
          <a:blip r:embed="rId2"/>
          <a:stretch>
            <a:fillRect/>
          </a:stretch>
        </p:blipFill>
        <p:spPr>
          <a:xfrm>
            <a:off x="2709778" y="1934745"/>
            <a:ext cx="7047529" cy="2492876"/>
          </a:xfrm>
          <a:prstGeom prst="rect">
            <a:avLst/>
          </a:prstGeom>
        </p:spPr>
      </p:pic>
    </p:spTree>
    <p:extLst>
      <p:ext uri="{BB962C8B-B14F-4D97-AF65-F5344CB8AC3E}">
        <p14:creationId xmlns:p14="http://schemas.microsoft.com/office/powerpoint/2010/main" val="161608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2351314" y="2410691"/>
            <a:ext cx="5236242" cy="523220"/>
          </a:xfrm>
          <a:prstGeom prst="rect">
            <a:avLst/>
          </a:prstGeom>
          <a:noFill/>
        </p:spPr>
        <p:txBody>
          <a:bodyPr wrap="none" rtlCol="0">
            <a:spAutoFit/>
          </a:bodyPr>
          <a:lstStyle/>
          <a:p>
            <a:r>
              <a:rPr lang="en-US" sz="2800" b="1" dirty="0"/>
              <a:t>Overview of Database Monitoring</a:t>
            </a:r>
          </a:p>
        </p:txBody>
      </p:sp>
      <p:pic>
        <p:nvPicPr>
          <p:cNvPr id="4" name="Picture 3">
            <a:extLst>
              <a:ext uri="{FF2B5EF4-FFF2-40B4-BE49-F238E27FC236}">
                <a16:creationId xmlns:a16="http://schemas.microsoft.com/office/drawing/2014/main" id="{3355E46D-7523-83AC-2DAC-754845F94257}"/>
              </a:ext>
            </a:extLst>
          </p:cNvPr>
          <p:cNvPicPr>
            <a:picLocks noChangeAspect="1"/>
          </p:cNvPicPr>
          <p:nvPr/>
        </p:nvPicPr>
        <p:blipFill>
          <a:blip r:embed="rId2"/>
          <a:stretch>
            <a:fillRect/>
          </a:stretch>
        </p:blipFill>
        <p:spPr>
          <a:xfrm>
            <a:off x="2499838" y="3083461"/>
            <a:ext cx="4942677" cy="1642918"/>
          </a:xfrm>
          <a:prstGeom prst="rect">
            <a:avLst/>
          </a:prstGeom>
        </p:spPr>
      </p:pic>
    </p:spTree>
    <p:extLst>
      <p:ext uri="{BB962C8B-B14F-4D97-AF65-F5344CB8AC3E}">
        <p14:creationId xmlns:p14="http://schemas.microsoft.com/office/powerpoint/2010/main" val="187853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AD24F-39F6-7A7D-264D-87D65311B5B9}"/>
              </a:ext>
            </a:extLst>
          </p:cNvPr>
          <p:cNvSpPr txBox="1"/>
          <p:nvPr/>
        </p:nvSpPr>
        <p:spPr>
          <a:xfrm>
            <a:off x="4355432" y="1094874"/>
            <a:ext cx="2838534" cy="461665"/>
          </a:xfrm>
          <a:prstGeom prst="rect">
            <a:avLst/>
          </a:prstGeom>
          <a:noFill/>
        </p:spPr>
        <p:txBody>
          <a:bodyPr wrap="none" rtlCol="0">
            <a:spAutoFit/>
          </a:bodyPr>
          <a:lstStyle/>
          <a:p>
            <a:r>
              <a:rPr lang="en-US" sz="2400" b="1" u="sng" dirty="0"/>
              <a:t>Optimizing Database</a:t>
            </a:r>
          </a:p>
        </p:txBody>
      </p:sp>
      <p:pic>
        <p:nvPicPr>
          <p:cNvPr id="3" name="Picture 2">
            <a:extLst>
              <a:ext uri="{FF2B5EF4-FFF2-40B4-BE49-F238E27FC236}">
                <a16:creationId xmlns:a16="http://schemas.microsoft.com/office/drawing/2014/main" id="{5CE2A1D8-502E-6141-9C4C-FD1F33665D53}"/>
              </a:ext>
            </a:extLst>
          </p:cNvPr>
          <p:cNvPicPr>
            <a:picLocks noChangeAspect="1"/>
          </p:cNvPicPr>
          <p:nvPr/>
        </p:nvPicPr>
        <p:blipFill>
          <a:blip r:embed="rId2"/>
          <a:stretch>
            <a:fillRect/>
          </a:stretch>
        </p:blipFill>
        <p:spPr>
          <a:xfrm>
            <a:off x="2965784" y="1932406"/>
            <a:ext cx="6515100" cy="2812530"/>
          </a:xfrm>
          <a:prstGeom prst="rect">
            <a:avLst/>
          </a:prstGeom>
        </p:spPr>
      </p:pic>
    </p:spTree>
    <p:extLst>
      <p:ext uri="{BB962C8B-B14F-4D97-AF65-F5344CB8AC3E}">
        <p14:creationId xmlns:p14="http://schemas.microsoft.com/office/powerpoint/2010/main" val="90027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1A60EF-1569-946E-FB18-E4CCD885A00A}"/>
              </a:ext>
            </a:extLst>
          </p:cNvPr>
          <p:cNvSpPr txBox="1"/>
          <p:nvPr/>
        </p:nvSpPr>
        <p:spPr>
          <a:xfrm>
            <a:off x="4319337" y="105013"/>
            <a:ext cx="7872663"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why do you need to optimize your databases? Well, over time as the volume of data stored in your databases increases, and their operational workloads increase, data can become fragmented, tables can be left empty or partially empty, and database performance can suffer.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By optimizing your databases, you can identify bottlenecks, fine-tune database queries, and ultimately reduce database response times for your users.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Each relational database system has its own utilities or commands for optimizing its databases. For example, for MySQL databases you can use the </a:t>
            </a:r>
            <a:r>
              <a:rPr lang="en-CA" sz="1400" b="1" i="0" dirty="0">
                <a:solidFill>
                  <a:srgbClr val="1F1F1F"/>
                </a:solidFill>
                <a:effectLst/>
                <a:latin typeface="Source Sans Pro" panose="020B0503030403020204" pitchFamily="34" charset="0"/>
              </a:rPr>
              <a:t>OPTIMIZE TABLE </a:t>
            </a:r>
            <a:r>
              <a:rPr lang="en-CA" sz="1400" b="0" i="0" dirty="0">
                <a:solidFill>
                  <a:srgbClr val="1F1F1F"/>
                </a:solidFill>
                <a:effectLst/>
                <a:latin typeface="Source Sans Pro" panose="020B0503030403020204" pitchFamily="34" charset="0"/>
              </a:rPr>
              <a:t>command.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PostgreSQL databases you can use the VACUUM and REINDEX commands. And in Db2 you can use the </a:t>
            </a:r>
            <a:r>
              <a:rPr lang="en-CA" sz="1400" b="1" i="0" dirty="0">
                <a:solidFill>
                  <a:srgbClr val="1F1F1F"/>
                </a:solidFill>
                <a:effectLst/>
                <a:latin typeface="Source Sans Pro" panose="020B0503030403020204" pitchFamily="34" charset="0"/>
              </a:rPr>
              <a:t>RUNSTATS and REORG </a:t>
            </a:r>
            <a:r>
              <a:rPr lang="en-CA" sz="1400" b="0" i="0" dirty="0">
                <a:solidFill>
                  <a:srgbClr val="1F1F1F"/>
                </a:solidFill>
                <a:effectLst/>
                <a:latin typeface="Source Sans Pro" panose="020B0503030403020204" pitchFamily="34" charset="0"/>
              </a:rPr>
              <a:t>commands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D446BE21-06C2-6D48-5F3B-66F7803BEBED}"/>
              </a:ext>
            </a:extLst>
          </p:cNvPr>
          <p:cNvPicPr>
            <a:picLocks noChangeAspect="1"/>
          </p:cNvPicPr>
          <p:nvPr/>
        </p:nvPicPr>
        <p:blipFill>
          <a:blip r:embed="rId2"/>
          <a:stretch>
            <a:fillRect/>
          </a:stretch>
        </p:blipFill>
        <p:spPr>
          <a:xfrm>
            <a:off x="0" y="0"/>
            <a:ext cx="4224328" cy="2322095"/>
          </a:xfrm>
          <a:prstGeom prst="rect">
            <a:avLst/>
          </a:prstGeom>
        </p:spPr>
      </p:pic>
      <p:sp>
        <p:nvSpPr>
          <p:cNvPr id="6" name="TextBox 5">
            <a:extLst>
              <a:ext uri="{FF2B5EF4-FFF2-40B4-BE49-F238E27FC236}">
                <a16:creationId xmlns:a16="http://schemas.microsoft.com/office/drawing/2014/main" id="{A7CCDF65-2303-CA3E-42C0-95270ADE1815}"/>
              </a:ext>
            </a:extLst>
          </p:cNvPr>
          <p:cNvSpPr txBox="1"/>
          <p:nvPr/>
        </p:nvSpPr>
        <p:spPr>
          <a:xfrm>
            <a:off x="126332" y="3150963"/>
            <a:ext cx="6418198" cy="338759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 If your MySQL database receives a significant number of insert, update, or delete operations, it can </a:t>
            </a:r>
            <a:r>
              <a:rPr lang="en-CA" sz="1200" b="1" i="0" dirty="0">
                <a:solidFill>
                  <a:srgbClr val="1F1F1F"/>
                </a:solidFill>
                <a:effectLst/>
                <a:latin typeface="Source Sans Pro" panose="020B0503030403020204" pitchFamily="34" charset="0"/>
              </a:rPr>
              <a:t>lead to fragmentation </a:t>
            </a:r>
            <a:r>
              <a:rPr lang="en-CA" sz="1200" b="0" i="0" dirty="0">
                <a:solidFill>
                  <a:srgbClr val="1F1F1F"/>
                </a:solidFill>
                <a:effectLst/>
                <a:latin typeface="Source Sans Pro" panose="020B0503030403020204" pitchFamily="34" charset="0"/>
              </a:rPr>
              <a:t>of your data files, meaning that a </a:t>
            </a:r>
            <a:r>
              <a:rPr lang="en-CA" sz="1200" b="1" i="0" dirty="0">
                <a:solidFill>
                  <a:srgbClr val="1F1F1F"/>
                </a:solidFill>
                <a:effectLst/>
                <a:latin typeface="Source Sans Pro" panose="020B0503030403020204" pitchFamily="34" charset="0"/>
              </a:rPr>
              <a:t>lot of unused space is wasted</a:t>
            </a:r>
            <a:r>
              <a:rPr lang="en-CA" sz="1200" b="0" i="0" dirty="0">
                <a:solidFill>
                  <a:srgbClr val="1F1F1F"/>
                </a:solidFill>
                <a:effectLst/>
                <a:latin typeface="Source Sans Pro" panose="020B0503030403020204" pitchFamily="34" charset="0"/>
              </a:rPr>
              <a:t>, which in turn can impact the database’s performance.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Therefore, it is recommended that database admins </a:t>
            </a:r>
            <a:r>
              <a:rPr lang="en-CA" sz="1200" b="1" i="0" dirty="0">
                <a:solidFill>
                  <a:srgbClr val="1F1F1F"/>
                </a:solidFill>
                <a:effectLst/>
                <a:latin typeface="Source Sans Pro" panose="020B0503030403020204" pitchFamily="34" charset="0"/>
              </a:rPr>
              <a:t>defrag</a:t>
            </a:r>
            <a:r>
              <a:rPr lang="en-CA" sz="1200" b="0" i="0" dirty="0">
                <a:solidFill>
                  <a:srgbClr val="1F1F1F"/>
                </a:solidFill>
                <a:effectLst/>
                <a:latin typeface="Source Sans Pro" panose="020B0503030403020204" pitchFamily="34" charset="0"/>
              </a:rPr>
              <a:t> their MySQL tables on a regular basis.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In MySQL, the </a:t>
            </a:r>
            <a:r>
              <a:rPr lang="en-CA" sz="1200" b="1" i="0" dirty="0">
                <a:solidFill>
                  <a:srgbClr val="1F1F1F"/>
                </a:solidFill>
                <a:effectLst/>
                <a:latin typeface="Source Sans Pro" panose="020B0503030403020204" pitchFamily="34" charset="0"/>
              </a:rPr>
              <a:t>OPTIMIZE TABLE </a:t>
            </a:r>
            <a:r>
              <a:rPr lang="en-CA" sz="1200" b="0" i="0" dirty="0">
                <a:solidFill>
                  <a:srgbClr val="1F1F1F"/>
                </a:solidFill>
                <a:effectLst/>
                <a:latin typeface="Source Sans Pro" panose="020B0503030403020204" pitchFamily="34" charset="0"/>
              </a:rPr>
              <a:t>command </a:t>
            </a:r>
            <a:r>
              <a:rPr lang="en-CA" sz="1200" b="0" i="0" u="sng" dirty="0">
                <a:solidFill>
                  <a:srgbClr val="1F1F1F"/>
                </a:solidFill>
                <a:effectLst/>
                <a:latin typeface="Source Sans Pro" panose="020B0503030403020204" pitchFamily="34" charset="0"/>
              </a:rPr>
              <a:t>reorganizes the physical storage of table data </a:t>
            </a:r>
            <a:r>
              <a:rPr lang="en-CA" sz="1200" b="0" i="0" dirty="0">
                <a:solidFill>
                  <a:srgbClr val="1F1F1F"/>
                </a:solidFill>
                <a:effectLst/>
                <a:latin typeface="Source Sans Pro" panose="020B0503030403020204" pitchFamily="34" charset="0"/>
              </a:rPr>
              <a:t>and associated index data, to reduce storage space and improve input/output efficiency when accessing a table.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1" i="0" dirty="0">
                <a:solidFill>
                  <a:srgbClr val="1F1F1F"/>
                </a:solidFill>
                <a:effectLst/>
                <a:latin typeface="Source Sans Pro" panose="020B0503030403020204" pitchFamily="34" charset="0"/>
              </a:rPr>
              <a:t>To use the OPTIMIZE TABLE command, you need to have SELECT and INSERT privilege</a:t>
            </a:r>
            <a:r>
              <a:rPr lang="en-CA" sz="1200" b="0" i="0" dirty="0">
                <a:solidFill>
                  <a:srgbClr val="1F1F1F"/>
                </a:solidFill>
                <a:effectLst/>
                <a:latin typeface="Source Sans Pro" panose="020B0503030403020204" pitchFamily="34" charset="0"/>
              </a:rPr>
              <a:t>s for the table you are working on.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This example would optimize three different tables in one operation.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could also use a graphical tool such as phpMyAdmin to optimize tables in MySQL.</a:t>
            </a:r>
            <a:endParaRPr lang="en-CA" sz="1200" b="0" i="0" dirty="0">
              <a:solidFill>
                <a:srgbClr val="333333"/>
              </a:solidFill>
              <a:effectLst/>
              <a:latin typeface="OpenSans"/>
            </a:endParaRPr>
          </a:p>
        </p:txBody>
      </p:sp>
      <p:pic>
        <p:nvPicPr>
          <p:cNvPr id="7" name="Picture 6">
            <a:extLst>
              <a:ext uri="{FF2B5EF4-FFF2-40B4-BE49-F238E27FC236}">
                <a16:creationId xmlns:a16="http://schemas.microsoft.com/office/drawing/2014/main" id="{5D3F5790-148B-3243-7614-F400137D57AC}"/>
              </a:ext>
            </a:extLst>
          </p:cNvPr>
          <p:cNvPicPr>
            <a:picLocks noChangeAspect="1"/>
          </p:cNvPicPr>
          <p:nvPr/>
        </p:nvPicPr>
        <p:blipFill>
          <a:blip r:embed="rId3"/>
          <a:stretch>
            <a:fillRect/>
          </a:stretch>
        </p:blipFill>
        <p:spPr>
          <a:xfrm>
            <a:off x="6544530" y="3429000"/>
            <a:ext cx="5362722" cy="2845660"/>
          </a:xfrm>
          <a:prstGeom prst="rect">
            <a:avLst/>
          </a:prstGeom>
        </p:spPr>
      </p:pic>
    </p:spTree>
    <p:extLst>
      <p:ext uri="{BB962C8B-B14F-4D97-AF65-F5344CB8AC3E}">
        <p14:creationId xmlns:p14="http://schemas.microsoft.com/office/powerpoint/2010/main" val="4159146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AD3F7-B33F-931F-880E-4A5B791F4E58}"/>
              </a:ext>
            </a:extLst>
          </p:cNvPr>
          <p:cNvSpPr txBox="1"/>
          <p:nvPr/>
        </p:nvSpPr>
        <p:spPr>
          <a:xfrm>
            <a:off x="4788568" y="156462"/>
            <a:ext cx="7303169"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VACUUM command can be used on your PostgreSQL databases to perform garbage collection, and optionally, analysis tasks.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VACUUM reclaims lost storage space consumed by ‘dead’ tuples, which are not physically removed from their database tables after being deleted or made obsolete by an update during routine PostgreSQL operations.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Regularly reclaiming this lost storage space can help improve your databases’ overall performance in PostgreSQL.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Please note that if the auto vacuum feature is enabled, then PostgreSQL will automate the vacuum maintenance process for you</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7FBD3127-BD84-7DD0-E487-4AE4DE2E23A0}"/>
              </a:ext>
            </a:extLst>
          </p:cNvPr>
          <p:cNvPicPr>
            <a:picLocks noChangeAspect="1"/>
          </p:cNvPicPr>
          <p:nvPr/>
        </p:nvPicPr>
        <p:blipFill>
          <a:blip r:embed="rId2"/>
          <a:stretch>
            <a:fillRect/>
          </a:stretch>
        </p:blipFill>
        <p:spPr>
          <a:xfrm>
            <a:off x="259682" y="0"/>
            <a:ext cx="4528886" cy="3009996"/>
          </a:xfrm>
          <a:prstGeom prst="rect">
            <a:avLst/>
          </a:prstGeom>
        </p:spPr>
      </p:pic>
      <p:sp>
        <p:nvSpPr>
          <p:cNvPr id="6" name="TextBox 5">
            <a:extLst>
              <a:ext uri="{FF2B5EF4-FFF2-40B4-BE49-F238E27FC236}">
                <a16:creationId xmlns:a16="http://schemas.microsoft.com/office/drawing/2014/main" id="{7D9EFFE6-791B-0539-4FF2-D3691BCCD858}"/>
              </a:ext>
            </a:extLst>
          </p:cNvPr>
          <p:cNvSpPr txBox="1"/>
          <p:nvPr/>
        </p:nvSpPr>
        <p:spPr>
          <a:xfrm>
            <a:off x="100263" y="3419121"/>
            <a:ext cx="6974305" cy="338759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In these examples, when you run </a:t>
            </a:r>
            <a:r>
              <a:rPr lang="en-CA" sz="1200" b="1" i="0" dirty="0">
                <a:solidFill>
                  <a:srgbClr val="1F1F1F"/>
                </a:solidFill>
                <a:effectLst/>
                <a:latin typeface="Source Sans Pro" panose="020B0503030403020204" pitchFamily="34" charset="0"/>
              </a:rPr>
              <a:t>VACUUM with no parameters </a:t>
            </a:r>
            <a:r>
              <a:rPr lang="en-CA" sz="1200" b="0" i="0" dirty="0">
                <a:solidFill>
                  <a:srgbClr val="1F1F1F"/>
                </a:solidFill>
                <a:effectLst/>
                <a:latin typeface="Source Sans Pro" panose="020B0503030403020204" pitchFamily="34" charset="0"/>
              </a:rPr>
              <a:t>the command will </a:t>
            </a:r>
            <a:r>
              <a:rPr lang="en-CA" sz="1200" b="1" i="0" dirty="0">
                <a:solidFill>
                  <a:srgbClr val="1F1F1F"/>
                </a:solidFill>
                <a:effectLst/>
                <a:latin typeface="Source Sans Pro" panose="020B0503030403020204" pitchFamily="34" charset="0"/>
              </a:rPr>
              <a:t>free up space on every table</a:t>
            </a:r>
            <a:r>
              <a:rPr lang="en-CA" sz="1200" b="0" i="0" dirty="0">
                <a:solidFill>
                  <a:srgbClr val="1F1F1F"/>
                </a:solidFill>
                <a:effectLst/>
                <a:latin typeface="Source Sans Pro" panose="020B0503030403020204" pitchFamily="34" charset="0"/>
              </a:rPr>
              <a:t> in every database that the current user has the rights to perform this command on. </a:t>
            </a:r>
            <a:endParaRPr lang="en-CA" sz="1200" dirty="0">
              <a:solidFill>
                <a:srgbClr val="333333"/>
              </a:solidFill>
              <a:latin typeface="OpenSans"/>
            </a:endParaRPr>
          </a:p>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If you </a:t>
            </a:r>
            <a:r>
              <a:rPr lang="en-CA" sz="1200" b="1" i="0" dirty="0">
                <a:solidFill>
                  <a:srgbClr val="1F1F1F"/>
                </a:solidFill>
                <a:effectLst/>
                <a:latin typeface="Source Sans Pro" panose="020B0503030403020204" pitchFamily="34" charset="0"/>
              </a:rPr>
              <a:t>specify the name </a:t>
            </a:r>
            <a:r>
              <a:rPr lang="en-CA" sz="1200" b="0" i="0" dirty="0">
                <a:solidFill>
                  <a:srgbClr val="1F1F1F"/>
                </a:solidFill>
                <a:effectLst/>
                <a:latin typeface="Source Sans Pro" panose="020B0503030403020204" pitchFamily="34" charset="0"/>
              </a:rPr>
              <a:t>of a table, then the command will </a:t>
            </a:r>
            <a:r>
              <a:rPr lang="en-CA" sz="1200" b="1" i="0" dirty="0">
                <a:solidFill>
                  <a:srgbClr val="1F1F1F"/>
                </a:solidFill>
                <a:effectLst/>
                <a:latin typeface="Source Sans Pro" panose="020B0503030403020204" pitchFamily="34" charset="0"/>
              </a:rPr>
              <a:t>only process and free up space on that table. </a:t>
            </a:r>
            <a:endParaRPr lang="en-CA" sz="1200" b="1" dirty="0">
              <a:solidFill>
                <a:srgbClr val="333333"/>
              </a:solidFill>
              <a:latin typeface="OpenSans"/>
            </a:endParaRPr>
          </a:p>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Without the FULL parameter, the VACUUM command can run alongside normal read and write table operations, as it does not require an exclusivity lock, and any reclaimed space is retained for future reuse within the table it was vacuumed from. </a:t>
            </a:r>
            <a:endParaRPr lang="en-CA" sz="1200" dirty="0">
              <a:solidFill>
                <a:srgbClr val="333333"/>
              </a:solidFill>
              <a:latin typeface="OpenSans"/>
            </a:endParaRPr>
          </a:p>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However, if you specify the FULL parameter, the command will create a complete copy of the table contents and write it to disk with no unused space, which allows the space to be reclaimed by the operating system. </a:t>
            </a:r>
            <a:endParaRPr lang="en-CA" sz="1200" dirty="0">
              <a:solidFill>
                <a:srgbClr val="333333"/>
              </a:solidFill>
              <a:latin typeface="OpenSans"/>
            </a:endParaRPr>
          </a:p>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So, using the FULL parameter can reclaim more space for you, but it takes much longer to run and requires an exclusivity lock on each table while it is being processed. </a:t>
            </a:r>
            <a:endParaRPr lang="en-CA" sz="1200" b="0" i="0" dirty="0">
              <a:solidFill>
                <a:srgbClr val="333333"/>
              </a:solidFill>
              <a:effectLst/>
              <a:latin typeface="OpenSans"/>
            </a:endParaRPr>
          </a:p>
        </p:txBody>
      </p:sp>
      <p:pic>
        <p:nvPicPr>
          <p:cNvPr id="7" name="Picture 6">
            <a:extLst>
              <a:ext uri="{FF2B5EF4-FFF2-40B4-BE49-F238E27FC236}">
                <a16:creationId xmlns:a16="http://schemas.microsoft.com/office/drawing/2014/main" id="{98437184-9973-20B0-4D9D-F560052E3DAE}"/>
              </a:ext>
            </a:extLst>
          </p:cNvPr>
          <p:cNvPicPr>
            <a:picLocks noChangeAspect="1"/>
          </p:cNvPicPr>
          <p:nvPr/>
        </p:nvPicPr>
        <p:blipFill>
          <a:blip r:embed="rId3"/>
          <a:stretch>
            <a:fillRect/>
          </a:stretch>
        </p:blipFill>
        <p:spPr>
          <a:xfrm>
            <a:off x="7074568" y="3734252"/>
            <a:ext cx="4976992" cy="2466474"/>
          </a:xfrm>
          <a:prstGeom prst="rect">
            <a:avLst/>
          </a:prstGeom>
        </p:spPr>
      </p:pic>
    </p:spTree>
    <p:extLst>
      <p:ext uri="{BB962C8B-B14F-4D97-AF65-F5344CB8AC3E}">
        <p14:creationId xmlns:p14="http://schemas.microsoft.com/office/powerpoint/2010/main" val="1274153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06E91A-629D-C299-B5FC-57DEC487A755}"/>
              </a:ext>
            </a:extLst>
          </p:cNvPr>
          <p:cNvSpPr txBox="1"/>
          <p:nvPr/>
        </p:nvSpPr>
        <p:spPr>
          <a:xfrm>
            <a:off x="188495" y="3429000"/>
            <a:ext cx="11815010"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dirty="0">
                <a:solidFill>
                  <a:srgbClr val="1F1F1F"/>
                </a:solidFill>
                <a:latin typeface="Source Sans Pro" panose="020B0503030403020204" pitchFamily="34" charset="0"/>
              </a:rPr>
              <a:t>In </a:t>
            </a:r>
            <a:r>
              <a:rPr lang="en-CA" sz="1400" b="0" i="0" dirty="0">
                <a:solidFill>
                  <a:srgbClr val="1F1F1F"/>
                </a:solidFill>
                <a:effectLst/>
                <a:latin typeface="Source Sans Pro" panose="020B0503030403020204" pitchFamily="34" charset="0"/>
              </a:rPr>
              <a:t>PostgreSQL, you can use the </a:t>
            </a:r>
            <a:r>
              <a:rPr lang="en-CA" sz="1400" b="1" i="0" dirty="0">
                <a:solidFill>
                  <a:srgbClr val="1F1F1F"/>
                </a:solidFill>
                <a:effectLst/>
                <a:latin typeface="Source Sans Pro" panose="020B0503030403020204" pitchFamily="34" charset="0"/>
              </a:rPr>
              <a:t>REINDEX</a:t>
            </a:r>
            <a:r>
              <a:rPr lang="en-CA" sz="1400" b="0" i="0" dirty="0">
                <a:solidFill>
                  <a:srgbClr val="1F1F1F"/>
                </a:solidFill>
                <a:effectLst/>
                <a:latin typeface="Source Sans Pro" panose="020B0503030403020204" pitchFamily="34" charset="0"/>
              </a:rPr>
              <a:t> command to </a:t>
            </a:r>
            <a:r>
              <a:rPr lang="en-CA" sz="1400" b="1" i="0" dirty="0">
                <a:solidFill>
                  <a:srgbClr val="1F1F1F"/>
                </a:solidFill>
                <a:effectLst/>
                <a:latin typeface="Source Sans Pro" panose="020B0503030403020204" pitchFamily="34" charset="0"/>
              </a:rPr>
              <a:t>rebuild one or more indexes</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REINDEX </a:t>
            </a:r>
            <a:r>
              <a:rPr lang="en-CA" sz="1400" b="1" i="0" dirty="0">
                <a:solidFill>
                  <a:srgbClr val="1F1F1F"/>
                </a:solidFill>
                <a:effectLst/>
                <a:latin typeface="Source Sans Pro" panose="020B0503030403020204" pitchFamily="34" charset="0"/>
              </a:rPr>
              <a:t>rebuilds an index </a:t>
            </a:r>
            <a:r>
              <a:rPr lang="en-CA" sz="1400" b="0" i="0" dirty="0">
                <a:solidFill>
                  <a:srgbClr val="1F1F1F"/>
                </a:solidFill>
                <a:effectLst/>
                <a:latin typeface="Source Sans Pro" panose="020B0503030403020204" pitchFamily="34" charset="0"/>
              </a:rPr>
              <a:t>using the data stored in the index's table and </a:t>
            </a:r>
            <a:r>
              <a:rPr lang="en-CA" sz="1400" b="1" i="0" dirty="0">
                <a:solidFill>
                  <a:srgbClr val="1F1F1F"/>
                </a:solidFill>
                <a:effectLst/>
                <a:latin typeface="Source Sans Pro" panose="020B0503030403020204" pitchFamily="34" charset="0"/>
              </a:rPr>
              <a:t>replaces the previous, older, version of the index.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can be </a:t>
            </a:r>
            <a:r>
              <a:rPr lang="en-CA" sz="1400" b="0" i="0" u="sng" dirty="0">
                <a:solidFill>
                  <a:srgbClr val="1F1F1F"/>
                </a:solidFill>
                <a:effectLst/>
                <a:latin typeface="Source Sans Pro" panose="020B0503030403020204" pitchFamily="34" charset="0"/>
              </a:rPr>
              <a:t>used </a:t>
            </a:r>
            <a:r>
              <a:rPr lang="en-CA" sz="1400" b="0" i="0" dirty="0">
                <a:solidFill>
                  <a:srgbClr val="1F1F1F"/>
                </a:solidFill>
                <a:effectLst/>
                <a:latin typeface="Source Sans Pro" panose="020B0503030403020204" pitchFamily="34" charset="0"/>
              </a:rPr>
              <a:t>when </a:t>
            </a:r>
            <a:r>
              <a:rPr lang="en-CA" sz="1400" b="0" i="0" u="sng" dirty="0">
                <a:solidFill>
                  <a:srgbClr val="1F1F1F"/>
                </a:solidFill>
                <a:effectLst/>
                <a:latin typeface="Source Sans Pro" panose="020B0503030403020204" pitchFamily="34" charset="0"/>
              </a:rPr>
              <a:t>software bugs or hardware failures have corrupted an index</a:t>
            </a:r>
            <a:r>
              <a:rPr lang="en-CA" sz="1400" b="0" i="0" dirty="0">
                <a:solidFill>
                  <a:srgbClr val="1F1F1F"/>
                </a:solidFill>
                <a:effectLst/>
                <a:latin typeface="Source Sans Pro" panose="020B0503030403020204" pitchFamily="34" charset="0"/>
              </a:rPr>
              <a:t>, or when an index has become bloated and </a:t>
            </a:r>
            <a:r>
              <a:rPr lang="en-CA" sz="1400" b="0" i="0" u="sng" dirty="0">
                <a:solidFill>
                  <a:srgbClr val="1F1F1F"/>
                </a:solidFill>
                <a:effectLst/>
                <a:latin typeface="Source Sans Pro" panose="020B0503030403020204" pitchFamily="34" charset="0"/>
              </a:rPr>
              <a:t>contains numerous empty, or nearly empty</a:t>
            </a:r>
            <a:r>
              <a:rPr lang="en-CA" sz="1400" b="0" i="0" dirty="0">
                <a:solidFill>
                  <a:srgbClr val="1F1F1F"/>
                </a:solidFill>
                <a:effectLst/>
                <a:latin typeface="Source Sans Pro" panose="020B0503030403020204" pitchFamily="34" charset="0"/>
              </a:rPr>
              <a:t>, pages.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need to be the owner of the index, or the table, or the database in order to reindex it.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When you use REINDEX, it rebuilds the index contents from scratch, and therefore it has a very similar effect as dropping and recreating an index.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However, the way that locks on reads and writes works on them is different.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Here are some REINDEX usage examples. The first example will rebuild the index named </a:t>
            </a:r>
            <a:r>
              <a:rPr lang="en-CA" sz="1400" b="0" i="0" dirty="0" err="1">
                <a:solidFill>
                  <a:srgbClr val="1F1F1F"/>
                </a:solidFill>
                <a:effectLst/>
                <a:latin typeface="Source Sans Pro" panose="020B0503030403020204" pitchFamily="34" charset="0"/>
              </a:rPr>
              <a:t>myindex</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second example will rebuild all the indexes on the table named </a:t>
            </a:r>
            <a:r>
              <a:rPr lang="en-CA" sz="1400" b="0" i="0" dirty="0" err="1">
                <a:solidFill>
                  <a:srgbClr val="1F1F1F"/>
                </a:solidFill>
                <a:effectLst/>
                <a:latin typeface="Source Sans Pro" panose="020B0503030403020204" pitchFamily="34" charset="0"/>
              </a:rPr>
              <a:t>mytable</a:t>
            </a:r>
            <a:r>
              <a:rPr lang="en-CA" sz="1400" b="0" i="0" dirty="0">
                <a:solidFill>
                  <a:srgbClr val="1F1F1F"/>
                </a:solidFill>
                <a:effectLst/>
                <a:latin typeface="Source Sans Pro" panose="020B0503030403020204" pitchFamily="34" charset="0"/>
              </a:rPr>
              <a:t>.</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2CB1D6D5-D96B-7D05-E836-FD25E39CB79B}"/>
              </a:ext>
            </a:extLst>
          </p:cNvPr>
          <p:cNvPicPr>
            <a:picLocks noChangeAspect="1"/>
          </p:cNvPicPr>
          <p:nvPr/>
        </p:nvPicPr>
        <p:blipFill>
          <a:blip r:embed="rId2"/>
          <a:stretch>
            <a:fillRect/>
          </a:stretch>
        </p:blipFill>
        <p:spPr>
          <a:xfrm>
            <a:off x="2652613" y="288759"/>
            <a:ext cx="6034188" cy="3140241"/>
          </a:xfrm>
          <a:prstGeom prst="rect">
            <a:avLst/>
          </a:prstGeom>
        </p:spPr>
      </p:pic>
    </p:spTree>
    <p:extLst>
      <p:ext uri="{BB962C8B-B14F-4D97-AF65-F5344CB8AC3E}">
        <p14:creationId xmlns:p14="http://schemas.microsoft.com/office/powerpoint/2010/main" val="7397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EF635-070D-AA00-A0FF-CE349ACB02BF}"/>
              </a:ext>
            </a:extLst>
          </p:cNvPr>
          <p:cNvSpPr txBox="1"/>
          <p:nvPr/>
        </p:nvSpPr>
        <p:spPr>
          <a:xfrm>
            <a:off x="245644" y="3600115"/>
            <a:ext cx="11700712"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Db2, the</a:t>
            </a:r>
            <a:r>
              <a:rPr lang="en-CA" sz="1400" b="1" i="0" dirty="0">
                <a:solidFill>
                  <a:srgbClr val="1F1F1F"/>
                </a:solidFill>
                <a:effectLst/>
                <a:latin typeface="Source Sans Pro" panose="020B0503030403020204" pitchFamily="34" charset="0"/>
              </a:rPr>
              <a:t> RUNSTATS </a:t>
            </a:r>
            <a:r>
              <a:rPr lang="en-CA" sz="1400" b="0" i="0" dirty="0">
                <a:solidFill>
                  <a:srgbClr val="1F1F1F"/>
                </a:solidFill>
                <a:effectLst/>
                <a:latin typeface="Source Sans Pro" panose="020B0503030403020204" pitchFamily="34" charset="0"/>
              </a:rPr>
              <a:t>command updates </a:t>
            </a:r>
            <a:r>
              <a:rPr lang="en-CA" sz="1400" b="1" i="0" dirty="0">
                <a:solidFill>
                  <a:srgbClr val="1F1F1F"/>
                </a:solidFill>
                <a:effectLst/>
                <a:latin typeface="Source Sans Pro" panose="020B0503030403020204" pitchFamily="34" charset="0"/>
              </a:rPr>
              <a:t>statistics </a:t>
            </a:r>
            <a:r>
              <a:rPr lang="en-CA" sz="1400" b="0" i="0" dirty="0">
                <a:solidFill>
                  <a:srgbClr val="1F1F1F"/>
                </a:solidFill>
                <a:effectLst/>
                <a:latin typeface="Source Sans Pro" panose="020B0503030403020204" pitchFamily="34" charset="0"/>
              </a:rPr>
              <a:t>in the system catalog about the </a:t>
            </a:r>
            <a:r>
              <a:rPr lang="en-CA" sz="1400" b="0" i="0" u="sng" dirty="0">
                <a:solidFill>
                  <a:srgbClr val="1F1F1F"/>
                </a:solidFill>
                <a:effectLst/>
                <a:latin typeface="Source Sans Pro" panose="020B0503030403020204" pitchFamily="34" charset="0"/>
              </a:rPr>
              <a:t>characteristics of a table, associated indexes, or statistical views. </a:t>
            </a:r>
            <a:endParaRPr lang="en-CA" sz="1400"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These characteristics include </a:t>
            </a:r>
            <a:r>
              <a:rPr lang="en-CA" sz="1400" b="0" i="0" u="sng" dirty="0">
                <a:solidFill>
                  <a:srgbClr val="1F1F1F"/>
                </a:solidFill>
                <a:effectLst/>
                <a:latin typeface="Source Sans Pro" panose="020B0503030403020204" pitchFamily="34" charset="0"/>
              </a:rPr>
              <a:t>number of records, number of pages, and average record length. </a:t>
            </a:r>
            <a:endParaRPr lang="en-CA" sz="1400"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optimizer uses these statisti</a:t>
            </a:r>
            <a:r>
              <a:rPr lang="en-CA" sz="1400" b="0" i="0" dirty="0">
                <a:solidFill>
                  <a:srgbClr val="1F1F1F"/>
                </a:solidFill>
                <a:effectLst/>
                <a:latin typeface="Source Sans Pro" panose="020B0503030403020204" pitchFamily="34" charset="0"/>
              </a:rPr>
              <a:t>cs to determine </a:t>
            </a:r>
            <a:r>
              <a:rPr lang="en-CA" sz="1400" b="1" i="0" dirty="0">
                <a:solidFill>
                  <a:srgbClr val="1F1F1F"/>
                </a:solidFill>
                <a:effectLst/>
                <a:latin typeface="Source Sans Pro" panose="020B0503030403020204" pitchFamily="34" charset="0"/>
              </a:rPr>
              <a:t>access paths to the data.</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a table, call the RUNSTATS command when the table has had many updates, or after the table is reorganized.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tables, this command collects statistics for a table on the database partition from which it is invoked.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the table does not exist on that database partition, the first database partition in the database partition group is selected.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a statistical view, call the RUNSTATS command when changes to underlying tables substantially affect the rows that are returned by the view.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view must be previously enabled for use in query optimization by using the ALTER VIEW statement.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views, this command collects statistics by using data from tables on all participating database partitions.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EF8EC155-294D-03A8-2ED3-83FED05D606E}"/>
              </a:ext>
            </a:extLst>
          </p:cNvPr>
          <p:cNvPicPr>
            <a:picLocks noChangeAspect="1"/>
          </p:cNvPicPr>
          <p:nvPr/>
        </p:nvPicPr>
        <p:blipFill>
          <a:blip r:embed="rId2"/>
          <a:stretch>
            <a:fillRect/>
          </a:stretch>
        </p:blipFill>
        <p:spPr>
          <a:xfrm>
            <a:off x="3043989" y="171115"/>
            <a:ext cx="6570883" cy="3429000"/>
          </a:xfrm>
          <a:prstGeom prst="rect">
            <a:avLst/>
          </a:prstGeom>
        </p:spPr>
      </p:pic>
    </p:spTree>
    <p:extLst>
      <p:ext uri="{BB962C8B-B14F-4D97-AF65-F5344CB8AC3E}">
        <p14:creationId xmlns:p14="http://schemas.microsoft.com/office/powerpoint/2010/main" val="121097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C312F7-7175-86BE-69D4-2259B7A3563C}"/>
              </a:ext>
            </a:extLst>
          </p:cNvPr>
          <p:cNvSpPr txBox="1"/>
          <p:nvPr/>
        </p:nvSpPr>
        <p:spPr>
          <a:xfrm>
            <a:off x="4914900" y="416368"/>
            <a:ext cx="6100010" cy="1243738"/>
          </a:xfrm>
          <a:prstGeom prst="rect">
            <a:avLst/>
          </a:prstGeom>
          <a:noFill/>
        </p:spPr>
        <p:txBody>
          <a:bodyPr wrap="square">
            <a:spAutoFit/>
          </a:bodyPr>
          <a:lstStyle/>
          <a:p>
            <a:pPr algn="l"/>
            <a:r>
              <a:rPr lang="en-CA" sz="1400" b="0" i="0" dirty="0">
                <a:solidFill>
                  <a:srgbClr val="1F1F1F"/>
                </a:solidFill>
                <a:effectLst/>
                <a:latin typeface="Source Sans Pro" panose="020B0503030403020204" pitchFamily="34" charset="0"/>
              </a:rPr>
              <a:t>Here are some usage examples.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first example collects statistics on the table only, with distribution statistics on the employee id and employee name columns.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the second example collects statistics on a set of indexes.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E942D22C-D234-7C3C-154E-E1BFD0BD093E}"/>
              </a:ext>
            </a:extLst>
          </p:cNvPr>
          <p:cNvPicPr>
            <a:picLocks noChangeAspect="1"/>
          </p:cNvPicPr>
          <p:nvPr/>
        </p:nvPicPr>
        <p:blipFill>
          <a:blip r:embed="rId2"/>
          <a:stretch>
            <a:fillRect/>
          </a:stretch>
        </p:blipFill>
        <p:spPr>
          <a:xfrm>
            <a:off x="0" y="226260"/>
            <a:ext cx="4787900" cy="2146300"/>
          </a:xfrm>
          <a:prstGeom prst="rect">
            <a:avLst/>
          </a:prstGeom>
        </p:spPr>
      </p:pic>
      <p:sp>
        <p:nvSpPr>
          <p:cNvPr id="6" name="TextBox 5">
            <a:extLst>
              <a:ext uri="{FF2B5EF4-FFF2-40B4-BE49-F238E27FC236}">
                <a16:creationId xmlns:a16="http://schemas.microsoft.com/office/drawing/2014/main" id="{AE54D061-88E8-5921-0886-3C3E06D17FA9}"/>
              </a:ext>
            </a:extLst>
          </p:cNvPr>
          <p:cNvSpPr txBox="1"/>
          <p:nvPr/>
        </p:nvSpPr>
        <p:spPr>
          <a:xfrm>
            <a:off x="4787900" y="2546404"/>
            <a:ext cx="7159458" cy="2644122"/>
          </a:xfrm>
          <a:prstGeom prst="rect">
            <a:avLst/>
          </a:prstGeom>
          <a:noFill/>
        </p:spPr>
        <p:txBody>
          <a:bodyPr wrap="square">
            <a:spAutoFit/>
          </a:bodyPr>
          <a:lstStyle/>
          <a:p>
            <a:pPr algn="l">
              <a:lnSpc>
                <a:spcPct val="150000"/>
              </a:lnSpc>
            </a:pPr>
            <a:r>
              <a:rPr lang="en-CA" sz="1400" b="0" i="0" dirty="0">
                <a:solidFill>
                  <a:srgbClr val="1F1F1F"/>
                </a:solidFill>
                <a:effectLst/>
                <a:latin typeface="Source Sans Pro" panose="020B0503030403020204" pitchFamily="34" charset="0"/>
              </a:rPr>
              <a:t>In Db2,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REORG TABLE command reorganizes a table by </a:t>
            </a:r>
            <a:r>
              <a:rPr lang="en-CA" sz="1400" b="1" i="0" dirty="0">
                <a:solidFill>
                  <a:srgbClr val="1F1F1F"/>
                </a:solidFill>
                <a:effectLst/>
                <a:latin typeface="Source Sans Pro" panose="020B0503030403020204" pitchFamily="34" charset="0"/>
              </a:rPr>
              <a:t>reconstructing the rows </a:t>
            </a:r>
            <a:r>
              <a:rPr lang="en-CA" sz="1400" b="0" i="0" dirty="0">
                <a:solidFill>
                  <a:srgbClr val="1F1F1F"/>
                </a:solidFill>
                <a:effectLst/>
                <a:latin typeface="Source Sans Pro" panose="020B0503030403020204" pitchFamily="34" charset="0"/>
              </a:rPr>
              <a:t>to eliminate fragmented data, and by compacting information.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On a partitioned table, you can </a:t>
            </a:r>
            <a:r>
              <a:rPr lang="en-CA" sz="1400" b="1" i="0" dirty="0">
                <a:solidFill>
                  <a:srgbClr val="1F1F1F"/>
                </a:solidFill>
                <a:effectLst/>
                <a:latin typeface="Source Sans Pro" panose="020B0503030403020204" pitchFamily="34" charset="0"/>
              </a:rPr>
              <a:t>reorganize a single partition</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terms of its scope, the REORG TABLE command </a:t>
            </a:r>
            <a:r>
              <a:rPr lang="en-CA" sz="1400" b="1" i="0" dirty="0">
                <a:solidFill>
                  <a:srgbClr val="1F1F1F"/>
                </a:solidFill>
                <a:effectLst/>
                <a:latin typeface="Source Sans Pro" panose="020B0503030403020204" pitchFamily="34" charset="0"/>
              </a:rPr>
              <a:t>affects all database partitions </a:t>
            </a:r>
            <a:r>
              <a:rPr lang="en-CA" sz="1400" b="0" i="0" dirty="0">
                <a:solidFill>
                  <a:srgbClr val="1F1F1F"/>
                </a:solidFill>
                <a:effectLst/>
                <a:latin typeface="Source Sans Pro" panose="020B0503030403020204" pitchFamily="34" charset="0"/>
              </a:rPr>
              <a:t>in the </a:t>
            </a:r>
            <a:r>
              <a:rPr lang="en-CA" sz="1400" b="0" i="0" u="sng" dirty="0">
                <a:solidFill>
                  <a:srgbClr val="1F1F1F"/>
                </a:solidFill>
                <a:effectLst/>
                <a:latin typeface="Source Sans Pro" panose="020B0503030403020204" pitchFamily="34" charset="0"/>
              </a:rPr>
              <a:t>database partition group</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Here is a simple usage example. This example will reorganize a table to reclaim space by using a temporary table space named mytemp1.</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CF462722-195C-E930-07FC-F7178DE20E70}"/>
              </a:ext>
            </a:extLst>
          </p:cNvPr>
          <p:cNvPicPr>
            <a:picLocks noChangeAspect="1"/>
          </p:cNvPicPr>
          <p:nvPr/>
        </p:nvPicPr>
        <p:blipFill>
          <a:blip r:embed="rId3"/>
          <a:stretch>
            <a:fillRect/>
          </a:stretch>
        </p:blipFill>
        <p:spPr>
          <a:xfrm>
            <a:off x="127668" y="2619136"/>
            <a:ext cx="4660232" cy="2571390"/>
          </a:xfrm>
          <a:prstGeom prst="rect">
            <a:avLst/>
          </a:prstGeom>
        </p:spPr>
      </p:pic>
    </p:spTree>
    <p:extLst>
      <p:ext uri="{BB962C8B-B14F-4D97-AF65-F5344CB8AC3E}">
        <p14:creationId xmlns:p14="http://schemas.microsoft.com/office/powerpoint/2010/main" val="321344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E5E81A-DF08-BF79-1DD9-0D12579CAF4C}"/>
              </a:ext>
            </a:extLst>
          </p:cNvPr>
          <p:cNvPicPr>
            <a:picLocks noChangeAspect="1"/>
          </p:cNvPicPr>
          <p:nvPr/>
        </p:nvPicPr>
        <p:blipFill>
          <a:blip r:embed="rId2"/>
          <a:stretch>
            <a:fillRect/>
          </a:stretch>
        </p:blipFill>
        <p:spPr>
          <a:xfrm>
            <a:off x="2276976" y="628925"/>
            <a:ext cx="5876423" cy="2419704"/>
          </a:xfrm>
          <a:prstGeom prst="rect">
            <a:avLst/>
          </a:prstGeom>
        </p:spPr>
      </p:pic>
      <p:sp>
        <p:nvSpPr>
          <p:cNvPr id="4" name="TextBox 3">
            <a:extLst>
              <a:ext uri="{FF2B5EF4-FFF2-40B4-BE49-F238E27FC236}">
                <a16:creationId xmlns:a16="http://schemas.microsoft.com/office/drawing/2014/main" id="{F935D8B0-CCA1-453C-DCF4-11058E0E9C6B}"/>
              </a:ext>
            </a:extLst>
          </p:cNvPr>
          <p:cNvSpPr txBox="1"/>
          <p:nvPr/>
        </p:nvSpPr>
        <p:spPr>
          <a:xfrm>
            <a:off x="0" y="3048629"/>
            <a:ext cx="12192000" cy="26393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Db2, the REORG INDEX command reorganizes indexes.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reorganize all indexes that are defined on a table by rebuilding the index data into unfragmented, physically contiguous pages.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On a data partitioned table, you can reorganize a specific nonpartitioned index on a partitioned table, or you can reorganize all the partitioned indexes on a specific data partition.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If you specify the CLEANUP option of the index clause, cleanup is performed without rebuilding the indexes.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clean up a specific index on a table, or you can clean up all of the indexes on the table.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terms of its scope, the REORG INDEX command affects all database partitions in the database partition group</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3599172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6FEBE8-5AF3-60FC-E294-1DF18956A01F}"/>
              </a:ext>
            </a:extLst>
          </p:cNvPr>
          <p:cNvPicPr>
            <a:picLocks noChangeAspect="1"/>
          </p:cNvPicPr>
          <p:nvPr/>
        </p:nvPicPr>
        <p:blipFill>
          <a:blip r:embed="rId2"/>
          <a:stretch>
            <a:fillRect/>
          </a:stretch>
        </p:blipFill>
        <p:spPr>
          <a:xfrm>
            <a:off x="2209800" y="1427576"/>
            <a:ext cx="7772400" cy="4002847"/>
          </a:xfrm>
          <a:prstGeom prst="rect">
            <a:avLst/>
          </a:prstGeom>
        </p:spPr>
      </p:pic>
    </p:spTree>
    <p:extLst>
      <p:ext uri="{BB962C8B-B14F-4D97-AF65-F5344CB8AC3E}">
        <p14:creationId xmlns:p14="http://schemas.microsoft.com/office/powerpoint/2010/main" val="348400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318F95-7790-B8A8-1B8A-CA1BAC3750BB}"/>
              </a:ext>
            </a:extLst>
          </p:cNvPr>
          <p:cNvSpPr txBox="1"/>
          <p:nvPr/>
        </p:nvSpPr>
        <p:spPr>
          <a:xfrm>
            <a:off x="4283242" y="854242"/>
            <a:ext cx="1494833" cy="369332"/>
          </a:xfrm>
          <a:prstGeom prst="rect">
            <a:avLst/>
          </a:prstGeom>
          <a:noFill/>
        </p:spPr>
        <p:txBody>
          <a:bodyPr wrap="none" rtlCol="0">
            <a:spAutoFit/>
          </a:bodyPr>
          <a:lstStyle/>
          <a:p>
            <a:r>
              <a:rPr lang="en-US" b="1" u="sng" dirty="0"/>
              <a:t>Using Indexes</a:t>
            </a:r>
          </a:p>
        </p:txBody>
      </p:sp>
      <p:pic>
        <p:nvPicPr>
          <p:cNvPr id="3" name="Picture 2">
            <a:extLst>
              <a:ext uri="{FF2B5EF4-FFF2-40B4-BE49-F238E27FC236}">
                <a16:creationId xmlns:a16="http://schemas.microsoft.com/office/drawing/2014/main" id="{BFE4950F-AD78-0EC6-3133-B692F8D7728A}"/>
              </a:ext>
            </a:extLst>
          </p:cNvPr>
          <p:cNvPicPr>
            <a:picLocks noChangeAspect="1"/>
          </p:cNvPicPr>
          <p:nvPr/>
        </p:nvPicPr>
        <p:blipFill>
          <a:blip r:embed="rId2"/>
          <a:stretch>
            <a:fillRect/>
          </a:stretch>
        </p:blipFill>
        <p:spPr>
          <a:xfrm>
            <a:off x="2636707" y="1604878"/>
            <a:ext cx="5556797" cy="2446759"/>
          </a:xfrm>
          <a:prstGeom prst="rect">
            <a:avLst/>
          </a:prstGeom>
        </p:spPr>
      </p:pic>
    </p:spTree>
    <p:extLst>
      <p:ext uri="{BB962C8B-B14F-4D97-AF65-F5344CB8AC3E}">
        <p14:creationId xmlns:p14="http://schemas.microsoft.com/office/powerpoint/2010/main" val="360269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59119-0EBD-1D8E-E746-32E4A1425388}"/>
              </a:ext>
            </a:extLst>
          </p:cNvPr>
          <p:cNvPicPr>
            <a:picLocks noChangeAspect="1"/>
          </p:cNvPicPr>
          <p:nvPr/>
        </p:nvPicPr>
        <p:blipFill>
          <a:blip r:embed="rId2"/>
          <a:stretch>
            <a:fillRect/>
          </a:stretch>
        </p:blipFill>
        <p:spPr>
          <a:xfrm>
            <a:off x="595563" y="666459"/>
            <a:ext cx="5071310" cy="2410951"/>
          </a:xfrm>
          <a:prstGeom prst="rect">
            <a:avLst/>
          </a:prstGeom>
        </p:spPr>
      </p:pic>
      <p:pic>
        <p:nvPicPr>
          <p:cNvPr id="3" name="Picture 2">
            <a:extLst>
              <a:ext uri="{FF2B5EF4-FFF2-40B4-BE49-F238E27FC236}">
                <a16:creationId xmlns:a16="http://schemas.microsoft.com/office/drawing/2014/main" id="{06900293-A3FF-6AC2-FBE6-5865E5202A4B}"/>
              </a:ext>
            </a:extLst>
          </p:cNvPr>
          <p:cNvPicPr>
            <a:picLocks noChangeAspect="1"/>
          </p:cNvPicPr>
          <p:nvPr/>
        </p:nvPicPr>
        <p:blipFill>
          <a:blip r:embed="rId3"/>
          <a:stretch>
            <a:fillRect/>
          </a:stretch>
        </p:blipFill>
        <p:spPr>
          <a:xfrm>
            <a:off x="6005095" y="515659"/>
            <a:ext cx="5443721" cy="2561751"/>
          </a:xfrm>
          <a:prstGeom prst="rect">
            <a:avLst/>
          </a:prstGeom>
        </p:spPr>
      </p:pic>
      <p:pic>
        <p:nvPicPr>
          <p:cNvPr id="4" name="Picture 3">
            <a:extLst>
              <a:ext uri="{FF2B5EF4-FFF2-40B4-BE49-F238E27FC236}">
                <a16:creationId xmlns:a16="http://schemas.microsoft.com/office/drawing/2014/main" id="{95D5F123-2955-2E7D-647A-34D0C6AC1F04}"/>
              </a:ext>
            </a:extLst>
          </p:cNvPr>
          <p:cNvPicPr>
            <a:picLocks noChangeAspect="1"/>
          </p:cNvPicPr>
          <p:nvPr/>
        </p:nvPicPr>
        <p:blipFill>
          <a:blip r:embed="rId4"/>
          <a:stretch>
            <a:fillRect/>
          </a:stretch>
        </p:blipFill>
        <p:spPr>
          <a:xfrm>
            <a:off x="126332" y="3462851"/>
            <a:ext cx="5679572" cy="2552939"/>
          </a:xfrm>
          <a:prstGeom prst="rect">
            <a:avLst/>
          </a:prstGeom>
        </p:spPr>
      </p:pic>
      <p:pic>
        <p:nvPicPr>
          <p:cNvPr id="5" name="Picture 4">
            <a:extLst>
              <a:ext uri="{FF2B5EF4-FFF2-40B4-BE49-F238E27FC236}">
                <a16:creationId xmlns:a16="http://schemas.microsoft.com/office/drawing/2014/main" id="{7C291059-5FEA-EA30-BD24-978EB62DB5D7}"/>
              </a:ext>
            </a:extLst>
          </p:cNvPr>
          <p:cNvPicPr>
            <a:picLocks noChangeAspect="1"/>
          </p:cNvPicPr>
          <p:nvPr/>
        </p:nvPicPr>
        <p:blipFill>
          <a:blip r:embed="rId5"/>
          <a:stretch>
            <a:fillRect/>
          </a:stretch>
        </p:blipFill>
        <p:spPr>
          <a:xfrm>
            <a:off x="6096000" y="3590090"/>
            <a:ext cx="5443722" cy="2425700"/>
          </a:xfrm>
          <a:prstGeom prst="rect">
            <a:avLst/>
          </a:prstGeom>
        </p:spPr>
      </p:pic>
    </p:spTree>
    <p:extLst>
      <p:ext uri="{BB962C8B-B14F-4D97-AF65-F5344CB8AC3E}">
        <p14:creationId xmlns:p14="http://schemas.microsoft.com/office/powerpoint/2010/main" val="21954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FD3C2-5CF2-E682-B508-CCF7CCFF145F}"/>
              </a:ext>
            </a:extLst>
          </p:cNvPr>
          <p:cNvSpPr txBox="1"/>
          <p:nvPr/>
        </p:nvSpPr>
        <p:spPr>
          <a:xfrm>
            <a:off x="5332019" y="188025"/>
            <a:ext cx="6721435"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 For many database admins, one of the most challenging and necessary elements of database management is performance tuning, and one of the critical parts of this process is database monitoring.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term database monitoring refers to the different tasks related to the </a:t>
            </a: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scrutinization of the day-to-day operational status of your database</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 monitoring is crucial to maintain the </a:t>
            </a:r>
            <a:r>
              <a:rPr lang="en-CA" sz="1400" b="1" i="0" dirty="0">
                <a:solidFill>
                  <a:srgbClr val="1F1F1F"/>
                </a:solidFill>
                <a:effectLst/>
                <a:latin typeface="Source Sans Pro" panose="020B0503030403020204" pitchFamily="34" charset="0"/>
              </a:rPr>
              <a:t>health and performance </a:t>
            </a:r>
            <a:r>
              <a:rPr lang="en-CA" sz="1400" b="0" i="0" dirty="0">
                <a:solidFill>
                  <a:srgbClr val="1F1F1F"/>
                </a:solidFill>
                <a:effectLst/>
                <a:latin typeface="Source Sans Pro" panose="020B0503030403020204" pitchFamily="34" charset="0"/>
              </a:rPr>
              <a:t>of your relational database management system, regardless of which vendor’s database product you are using.</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6CCCDC54-B388-89BF-6360-C25D18FE4ECF}"/>
              </a:ext>
            </a:extLst>
          </p:cNvPr>
          <p:cNvPicPr>
            <a:picLocks noChangeAspect="1"/>
          </p:cNvPicPr>
          <p:nvPr/>
        </p:nvPicPr>
        <p:blipFill>
          <a:blip r:embed="rId2"/>
          <a:stretch>
            <a:fillRect/>
          </a:stretch>
        </p:blipFill>
        <p:spPr>
          <a:xfrm>
            <a:off x="301831" y="93022"/>
            <a:ext cx="5030189" cy="2635681"/>
          </a:xfrm>
          <a:prstGeom prst="rect">
            <a:avLst/>
          </a:prstGeom>
        </p:spPr>
      </p:pic>
      <p:sp>
        <p:nvSpPr>
          <p:cNvPr id="6" name="TextBox 5">
            <a:extLst>
              <a:ext uri="{FF2B5EF4-FFF2-40B4-BE49-F238E27FC236}">
                <a16:creationId xmlns:a16="http://schemas.microsoft.com/office/drawing/2014/main" id="{F834F01B-B519-B8C4-57FD-2451687330B1}"/>
              </a:ext>
            </a:extLst>
          </p:cNvPr>
          <p:cNvSpPr txBox="1"/>
          <p:nvPr/>
        </p:nvSpPr>
        <p:spPr>
          <a:xfrm>
            <a:off x="5332019" y="3054432"/>
            <a:ext cx="6680064"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When you perform regular database monitoring it helps to </a:t>
            </a:r>
            <a:r>
              <a:rPr lang="en-CA" sz="1400" b="1" i="0" dirty="0">
                <a:solidFill>
                  <a:srgbClr val="1F1F1F"/>
                </a:solidFill>
                <a:effectLst/>
                <a:latin typeface="Source Sans Pro" panose="020B0503030403020204" pitchFamily="34" charset="0"/>
              </a:rPr>
              <a:t>identify issues </a:t>
            </a:r>
            <a:r>
              <a:rPr lang="en-CA" sz="1400" b="0" i="0" dirty="0">
                <a:solidFill>
                  <a:srgbClr val="1F1F1F"/>
                </a:solidFill>
                <a:effectLst/>
                <a:latin typeface="Source Sans Pro" panose="020B0503030403020204" pitchFamily="34" charset="0"/>
              </a:rPr>
              <a:t>in a timely manner so that you can maintain the health and accessibility of your database system.</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you do not perform this monitoring function, then </a:t>
            </a:r>
            <a:r>
              <a:rPr lang="en-CA" sz="1400" b="1" i="0" dirty="0">
                <a:solidFill>
                  <a:srgbClr val="1F1F1F"/>
                </a:solidFill>
                <a:effectLst/>
                <a:latin typeface="Source Sans Pro" panose="020B0503030403020204" pitchFamily="34" charset="0"/>
              </a:rPr>
              <a:t>problems and outages </a:t>
            </a:r>
            <a:r>
              <a:rPr lang="en-CA" sz="1400" b="0" i="0" dirty="0">
                <a:solidFill>
                  <a:srgbClr val="1F1F1F"/>
                </a:solidFill>
                <a:effectLst/>
                <a:latin typeface="Source Sans Pro" panose="020B0503030403020204" pitchFamily="34" charset="0"/>
              </a:rPr>
              <a:t>in your database might go </a:t>
            </a:r>
            <a:r>
              <a:rPr lang="en-CA" sz="1400" b="1" i="0" dirty="0">
                <a:solidFill>
                  <a:srgbClr val="1F1F1F"/>
                </a:solidFill>
                <a:effectLst/>
                <a:latin typeface="Source Sans Pro" panose="020B0503030403020204" pitchFamily="34" charset="0"/>
              </a:rPr>
              <a:t>undetected </a:t>
            </a:r>
            <a:r>
              <a:rPr lang="en-CA" sz="1400" b="0" i="0" dirty="0">
                <a:solidFill>
                  <a:srgbClr val="1F1F1F"/>
                </a:solidFill>
                <a:effectLst/>
                <a:latin typeface="Source Sans Pro" panose="020B0503030403020204" pitchFamily="34" charset="0"/>
              </a:rPr>
              <a:t>until it is too late.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can cause your users and customers to lose confidence in your service and potentially your organization could lose customers and income because of it.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Most relational database management systems </a:t>
            </a:r>
            <a:r>
              <a:rPr lang="en-CA" sz="1400" b="1" i="0" dirty="0">
                <a:solidFill>
                  <a:srgbClr val="1F1F1F"/>
                </a:solidFill>
                <a:effectLst/>
                <a:latin typeface="Source Sans Pro" panose="020B0503030403020204" pitchFamily="34" charset="0"/>
              </a:rPr>
              <a:t>offer tools </a:t>
            </a:r>
            <a:r>
              <a:rPr lang="en-CA" sz="1400" b="0" i="0" dirty="0">
                <a:solidFill>
                  <a:srgbClr val="1F1F1F"/>
                </a:solidFill>
                <a:effectLst/>
                <a:latin typeface="Source Sans Pro" panose="020B0503030403020204" pitchFamily="34" charset="0"/>
              </a:rPr>
              <a:t>that enable you to observe the </a:t>
            </a:r>
            <a:r>
              <a:rPr lang="en-CA" sz="1400" b="1" i="0" dirty="0">
                <a:solidFill>
                  <a:srgbClr val="1F1F1F"/>
                </a:solidFill>
                <a:effectLst/>
                <a:latin typeface="Source Sans Pro" panose="020B0503030403020204" pitchFamily="34" charset="0"/>
              </a:rPr>
              <a:t>current state </a:t>
            </a:r>
            <a:r>
              <a:rPr lang="en-CA" sz="1400" b="0" i="0" dirty="0">
                <a:solidFill>
                  <a:srgbClr val="1F1F1F"/>
                </a:solidFill>
                <a:effectLst/>
                <a:latin typeface="Source Sans Pro" panose="020B0503030403020204" pitchFamily="34" charset="0"/>
              </a:rPr>
              <a:t>of your databases and to </a:t>
            </a:r>
            <a:r>
              <a:rPr lang="en-CA" sz="1400" b="1" i="0" dirty="0">
                <a:solidFill>
                  <a:srgbClr val="1F1F1F"/>
                </a:solidFill>
                <a:effectLst/>
                <a:latin typeface="Source Sans Pro" panose="020B0503030403020204" pitchFamily="34" charset="0"/>
              </a:rPr>
              <a:t>track their performance </a:t>
            </a:r>
            <a:r>
              <a:rPr lang="en-CA" sz="1400" b="0" i="0" dirty="0">
                <a:solidFill>
                  <a:srgbClr val="1F1F1F"/>
                </a:solidFill>
                <a:effectLst/>
                <a:latin typeface="Source Sans Pro" panose="020B0503030403020204" pitchFamily="34" charset="0"/>
              </a:rPr>
              <a:t>as circumstances vary </a:t>
            </a:r>
            <a:r>
              <a:rPr lang="en-CA" sz="1400" b="1" i="0" dirty="0">
                <a:solidFill>
                  <a:srgbClr val="1F1F1F"/>
                </a:solidFill>
                <a:effectLst/>
                <a:latin typeface="Source Sans Pro" panose="020B0503030403020204" pitchFamily="34" charset="0"/>
              </a:rPr>
              <a:t>over time.</a:t>
            </a:r>
            <a:endParaRPr lang="en-CA" sz="1400" b="1" i="0" dirty="0">
              <a:solidFill>
                <a:srgbClr val="333333"/>
              </a:solidFill>
              <a:effectLst/>
              <a:latin typeface="OpenSans"/>
            </a:endParaRPr>
          </a:p>
        </p:txBody>
      </p:sp>
      <p:pic>
        <p:nvPicPr>
          <p:cNvPr id="7" name="Picture 6">
            <a:extLst>
              <a:ext uri="{FF2B5EF4-FFF2-40B4-BE49-F238E27FC236}">
                <a16:creationId xmlns:a16="http://schemas.microsoft.com/office/drawing/2014/main" id="{A8672FBE-C39A-9E40-0338-878FEBBBA0EF}"/>
              </a:ext>
            </a:extLst>
          </p:cNvPr>
          <p:cNvPicPr>
            <a:picLocks noChangeAspect="1"/>
          </p:cNvPicPr>
          <p:nvPr/>
        </p:nvPicPr>
        <p:blipFill>
          <a:blip r:embed="rId3"/>
          <a:stretch>
            <a:fillRect/>
          </a:stretch>
        </p:blipFill>
        <p:spPr>
          <a:xfrm>
            <a:off x="179917" y="3429000"/>
            <a:ext cx="5012844" cy="2864482"/>
          </a:xfrm>
          <a:prstGeom prst="rect">
            <a:avLst/>
          </a:prstGeom>
        </p:spPr>
      </p:pic>
    </p:spTree>
    <p:extLst>
      <p:ext uri="{BB962C8B-B14F-4D97-AF65-F5344CB8AC3E}">
        <p14:creationId xmlns:p14="http://schemas.microsoft.com/office/powerpoint/2010/main" val="2395457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E6927-BD21-2CEC-306A-66199AC73A96}"/>
              </a:ext>
            </a:extLst>
          </p:cNvPr>
          <p:cNvSpPr txBox="1"/>
          <p:nvPr/>
        </p:nvSpPr>
        <p:spPr>
          <a:xfrm>
            <a:off x="216569" y="312820"/>
            <a:ext cx="11730790" cy="58757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you search a book without an index, you must search every page in the book to find the information you want.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Similarly, if a computer searches a database without an index, it must search the entire database to find the information, which can be very slow—particularly in a very large database.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database index, however, can significantly improve search performance for a database.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a database, </a:t>
            </a:r>
            <a:r>
              <a:rPr lang="en-CA" sz="1400" b="1" i="0" dirty="0">
                <a:solidFill>
                  <a:srgbClr val="1F1F1F"/>
                </a:solidFill>
                <a:effectLst/>
                <a:latin typeface="Source Sans Pro" panose="020B0503030403020204" pitchFamily="34" charset="0"/>
              </a:rPr>
              <a:t>the index is essentially an ordered copy </a:t>
            </a:r>
            <a:r>
              <a:rPr lang="en-CA" sz="1400" b="0" i="0" dirty="0">
                <a:solidFill>
                  <a:srgbClr val="1F1F1F"/>
                </a:solidFill>
                <a:effectLst/>
                <a:latin typeface="Source Sans Pro" panose="020B0503030403020204" pitchFamily="34" charset="0"/>
              </a:rPr>
              <a:t>of selected columns of table data and is designed to enable efficient searches without having to search every row in a database table every time it is accessed.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The columns </a:t>
            </a:r>
            <a:r>
              <a:rPr lang="en-CA" sz="1400" b="0" i="0" dirty="0">
                <a:solidFill>
                  <a:srgbClr val="1F1F1F"/>
                </a:solidFill>
                <a:effectLst/>
                <a:latin typeface="Source Sans Pro" panose="020B0503030403020204" pitchFamily="34" charset="0"/>
              </a:rPr>
              <a:t>selected to make an index are typically defined </a:t>
            </a:r>
            <a:r>
              <a:rPr lang="en-CA" sz="1400" b="1" i="0" dirty="0">
                <a:solidFill>
                  <a:srgbClr val="1F1F1F"/>
                </a:solidFill>
                <a:effectLst/>
                <a:latin typeface="Source Sans Pro" panose="020B0503030403020204" pitchFamily="34" charset="0"/>
              </a:rPr>
              <a:t>by administrators </a:t>
            </a:r>
            <a:r>
              <a:rPr lang="en-CA" sz="1400" b="0" i="0" dirty="0">
                <a:solidFill>
                  <a:srgbClr val="1F1F1F"/>
                </a:solidFill>
                <a:effectLst/>
                <a:latin typeface="Source Sans Pro" panose="020B0503030403020204" pitchFamily="34" charset="0"/>
              </a:rPr>
              <a:t>and can be based on many factors, such as frequently searched terms.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this example, we are selecting the customer ID column. Regardless of how they are constructed, the </a:t>
            </a:r>
            <a:r>
              <a:rPr lang="en-CA" sz="1400" b="1" i="0" dirty="0">
                <a:solidFill>
                  <a:srgbClr val="1F1F1F"/>
                </a:solidFill>
                <a:effectLst/>
                <a:latin typeface="Source Sans Pro" panose="020B0503030403020204" pitchFamily="34" charset="0"/>
              </a:rPr>
              <a:t>overall goal of an index is to help users find the information they need quickly and easily.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 </a:t>
            </a:r>
            <a:r>
              <a:rPr lang="en-CA" sz="1400" b="0" i="0" u="sng" dirty="0">
                <a:solidFill>
                  <a:srgbClr val="1F1F1F"/>
                </a:solidFill>
                <a:effectLst/>
                <a:latin typeface="Source Sans Pro" panose="020B0503030403020204" pitchFamily="34" charset="0"/>
              </a:rPr>
              <a:t>an index serves as a ‘lookup table</a:t>
            </a:r>
            <a:r>
              <a:rPr lang="en-CA" sz="1400" b="0" i="0" dirty="0">
                <a:solidFill>
                  <a:srgbClr val="1F1F1F"/>
                </a:solidFill>
                <a:effectLst/>
                <a:latin typeface="Source Sans Pro" panose="020B0503030403020204" pitchFamily="34" charset="0"/>
              </a:rPr>
              <a:t>’ with a pointer or link to the original rows in the base table for which the index is created. An index can include one or more columns in the table.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However, while </a:t>
            </a:r>
            <a:r>
              <a:rPr lang="en-CA" sz="1400" b="1" i="0" dirty="0">
                <a:solidFill>
                  <a:srgbClr val="1F1F1F"/>
                </a:solidFill>
                <a:effectLst/>
                <a:latin typeface="Source Sans Pro" panose="020B0503030403020204" pitchFamily="34" charset="0"/>
              </a:rPr>
              <a:t>indexes can improve database performance</a:t>
            </a:r>
            <a:r>
              <a:rPr lang="en-CA" sz="1400" b="0" i="0" dirty="0">
                <a:solidFill>
                  <a:srgbClr val="1F1F1F"/>
                </a:solidFill>
                <a:effectLst/>
                <a:latin typeface="Source Sans Pro" panose="020B0503030403020204" pitchFamily="34" charset="0"/>
              </a:rPr>
              <a:t>, they also </a:t>
            </a:r>
            <a:r>
              <a:rPr lang="en-CA" sz="1400" b="1" i="0" dirty="0">
                <a:solidFill>
                  <a:srgbClr val="1F1F1F"/>
                </a:solidFill>
                <a:effectLst/>
                <a:latin typeface="Source Sans Pro" panose="020B0503030403020204" pitchFamily="34" charset="0"/>
              </a:rPr>
              <a:t>require additional storage space </a:t>
            </a:r>
            <a:r>
              <a:rPr lang="en-CA" sz="1400" b="0" i="0" dirty="0">
                <a:solidFill>
                  <a:srgbClr val="1F1F1F"/>
                </a:solidFill>
                <a:effectLst/>
                <a:latin typeface="Source Sans Pro" panose="020B0503030403020204" pitchFamily="34" charset="0"/>
              </a:rPr>
              <a:t>and </a:t>
            </a:r>
            <a:r>
              <a:rPr lang="en-CA" sz="1400" b="1" i="0" dirty="0">
                <a:solidFill>
                  <a:srgbClr val="1F1F1F"/>
                </a:solidFill>
                <a:effectLst/>
                <a:latin typeface="Source Sans Pro" panose="020B0503030403020204" pitchFamily="34" charset="0"/>
              </a:rPr>
              <a:t>maintenance </a:t>
            </a:r>
            <a:r>
              <a:rPr lang="en-CA" sz="1400" b="0" i="0" dirty="0">
                <a:solidFill>
                  <a:srgbClr val="1F1F1F"/>
                </a:solidFill>
                <a:effectLst/>
                <a:latin typeface="Source Sans Pro" panose="020B0503030403020204" pitchFamily="34" charset="0"/>
              </a:rPr>
              <a:t>because they must be continually updated.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any database, you will likely have to experiment with different types of indexes and indexing options.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will help you find an </a:t>
            </a:r>
            <a:r>
              <a:rPr lang="en-CA" sz="1400" b="1" i="0" dirty="0">
                <a:solidFill>
                  <a:srgbClr val="1F1F1F"/>
                </a:solidFill>
                <a:effectLst/>
                <a:latin typeface="Source Sans Pro" panose="020B0503030403020204" pitchFamily="34" charset="0"/>
              </a:rPr>
              <a:t>optimal balance of query performance and index maintenance</a:t>
            </a:r>
            <a:r>
              <a:rPr lang="en-CA" sz="1400" b="0" i="0" dirty="0">
                <a:solidFill>
                  <a:srgbClr val="1F1F1F"/>
                </a:solidFill>
                <a:effectLst/>
                <a:latin typeface="Source Sans Pro" panose="020B0503030403020204" pitchFamily="34" charset="0"/>
              </a:rPr>
              <a:t>—such as </a:t>
            </a:r>
            <a:r>
              <a:rPr lang="en-CA" sz="1400" b="0" i="0" u="sng" dirty="0">
                <a:solidFill>
                  <a:srgbClr val="1F1F1F"/>
                </a:solidFill>
                <a:effectLst/>
                <a:latin typeface="Source Sans Pro" panose="020B0503030403020204" pitchFamily="34" charset="0"/>
              </a:rPr>
              <a:t>how much disk space and activity </a:t>
            </a:r>
            <a:r>
              <a:rPr lang="en-CA" sz="1400" b="0" i="0" dirty="0">
                <a:solidFill>
                  <a:srgbClr val="1F1F1F"/>
                </a:solidFill>
                <a:effectLst/>
                <a:latin typeface="Source Sans Pro" panose="020B0503030403020204" pitchFamily="34" charset="0"/>
              </a:rPr>
              <a:t>are required to keep the index up to date.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narrow indexes, or indexes with relatively few columns in the index key, take up less disk space and require less overhead to maintain, whereas wide indexes, while they may cover a greater number of queries, also require more space and maintenance.</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3849708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9A474-0E3E-4672-D510-F19071EB0C76}"/>
              </a:ext>
            </a:extLst>
          </p:cNvPr>
          <p:cNvSpPr txBox="1"/>
          <p:nvPr/>
        </p:nvSpPr>
        <p:spPr>
          <a:xfrm>
            <a:off x="5402180" y="119277"/>
            <a:ext cx="6563224" cy="393678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primary key is a special type of index that is </a:t>
            </a:r>
            <a:r>
              <a:rPr lang="en-CA" sz="1400" b="1" i="0" dirty="0">
                <a:solidFill>
                  <a:srgbClr val="1F1F1F"/>
                </a:solidFill>
                <a:effectLst/>
                <a:latin typeface="Source Sans Pro" panose="020B0503030403020204" pitchFamily="34" charset="0"/>
              </a:rPr>
              <a:t>always unique, non-nullable, and there can only be one per table.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is also </a:t>
            </a:r>
            <a:r>
              <a:rPr lang="en-CA" sz="1400" b="1" i="0" dirty="0">
                <a:solidFill>
                  <a:srgbClr val="1F1F1F"/>
                </a:solidFill>
                <a:effectLst/>
                <a:latin typeface="Source Sans Pro" panose="020B0503030403020204" pitchFamily="34" charset="0"/>
              </a:rPr>
              <a:t>clustere</a:t>
            </a:r>
            <a:r>
              <a:rPr lang="en-CA" sz="1400" b="0" i="0" dirty="0">
                <a:solidFill>
                  <a:srgbClr val="1F1F1F"/>
                </a:solidFill>
                <a:effectLst/>
                <a:latin typeface="Source Sans Pro" panose="020B0503030403020204" pitchFamily="34" charset="0"/>
              </a:rPr>
              <a:t>d, meaning that the data is actually stored in </a:t>
            </a:r>
            <a:r>
              <a:rPr lang="en-CA" sz="1400" b="0" i="0" u="sng" dirty="0">
                <a:solidFill>
                  <a:srgbClr val="1F1F1F"/>
                </a:solidFill>
                <a:effectLst/>
                <a:latin typeface="Source Sans Pro" panose="020B0503030403020204" pitchFamily="34" charset="0"/>
              </a:rPr>
              <a:t>the underlying table in the same order as the primary key. </a:t>
            </a:r>
            <a:endParaRPr lang="en-CA" sz="1400"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Each table can also have </a:t>
            </a:r>
            <a:r>
              <a:rPr lang="en-CA" sz="1400" b="0" i="0" u="sng" dirty="0">
                <a:solidFill>
                  <a:srgbClr val="1F1F1F"/>
                </a:solidFill>
                <a:effectLst/>
                <a:latin typeface="Source Sans Pro" panose="020B0503030403020204" pitchFamily="34" charset="0"/>
              </a:rPr>
              <a:t>any number of additional or secondary indexes</a:t>
            </a:r>
            <a:r>
              <a:rPr lang="en-CA" sz="1400" b="0" i="0" dirty="0">
                <a:solidFill>
                  <a:srgbClr val="1F1F1F"/>
                </a:solidFill>
                <a:effectLst/>
                <a:latin typeface="Source Sans Pro" panose="020B0503030403020204" pitchFamily="34" charset="0"/>
              </a:rPr>
              <a:t> other than the primary key.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These are </a:t>
            </a:r>
            <a:r>
              <a:rPr lang="en-CA" sz="1400" b="1" i="0" dirty="0">
                <a:solidFill>
                  <a:srgbClr val="1F1F1F"/>
                </a:solidFill>
                <a:effectLst/>
                <a:latin typeface="Source Sans Pro" panose="020B0503030403020204" pitchFamily="34" charset="0"/>
              </a:rPr>
              <a:t>non-clustered</a:t>
            </a:r>
            <a:r>
              <a:rPr lang="en-CA" sz="1400" b="0" i="0" dirty="0">
                <a:solidFill>
                  <a:srgbClr val="1F1F1F"/>
                </a:solidFill>
                <a:effectLst/>
                <a:latin typeface="Source Sans Pro" panose="020B0503030403020204" pitchFamily="34" charset="0"/>
              </a:rPr>
              <a:t> and can have </a:t>
            </a:r>
            <a:r>
              <a:rPr lang="en-CA" sz="1400" b="1" i="0" dirty="0">
                <a:solidFill>
                  <a:srgbClr val="1F1F1F"/>
                </a:solidFill>
                <a:effectLst/>
                <a:latin typeface="Source Sans Pro" panose="020B0503030403020204" pitchFamily="34" charset="0"/>
              </a:rPr>
              <a:t>single or multiple columns</a:t>
            </a:r>
            <a:r>
              <a:rPr lang="en-CA" sz="1400" b="0" i="0" dirty="0">
                <a:solidFill>
                  <a:srgbClr val="1F1F1F"/>
                </a:solidFill>
                <a:effectLst/>
                <a:latin typeface="Source Sans Pro" panose="020B0503030403020204" pitchFamily="34" charset="0"/>
              </a:rPr>
              <a:t>. Indexes can be defined as </a:t>
            </a:r>
            <a:r>
              <a:rPr lang="en-CA" sz="1400" b="1" i="0" dirty="0">
                <a:solidFill>
                  <a:srgbClr val="1F1F1F"/>
                </a:solidFill>
                <a:effectLst/>
                <a:latin typeface="Source Sans Pro" panose="020B0503030403020204" pitchFamily="34" charset="0"/>
              </a:rPr>
              <a:t>unique or non-unique.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Ordering of columns is important because an index will be sorted in the order in which columns are specified when the index is created.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Sorting can be ascending (which is the default) or descending, but it will </a:t>
            </a:r>
            <a:r>
              <a:rPr lang="en-CA" sz="1400" b="1" i="0" dirty="0">
                <a:solidFill>
                  <a:srgbClr val="1F1F1F"/>
                </a:solidFill>
                <a:effectLst/>
                <a:latin typeface="Source Sans Pro" panose="020B0503030403020204" pitchFamily="34" charset="0"/>
              </a:rPr>
              <a:t>sort by the first column first, then by the next column</a:t>
            </a:r>
            <a:r>
              <a:rPr lang="en-CA" sz="1400" b="0" i="0" dirty="0">
                <a:solidFill>
                  <a:srgbClr val="1F1F1F"/>
                </a:solidFill>
                <a:effectLst/>
                <a:latin typeface="Source Sans Pro" panose="020B0503030403020204" pitchFamily="34" charset="0"/>
              </a:rPr>
              <a:t>, and so on</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8A81606F-9718-F480-9654-F304C823FA79}"/>
              </a:ext>
            </a:extLst>
          </p:cNvPr>
          <p:cNvPicPr>
            <a:picLocks noChangeAspect="1"/>
          </p:cNvPicPr>
          <p:nvPr/>
        </p:nvPicPr>
        <p:blipFill>
          <a:blip r:embed="rId2"/>
          <a:stretch>
            <a:fillRect/>
          </a:stretch>
        </p:blipFill>
        <p:spPr>
          <a:xfrm>
            <a:off x="24061" y="44820"/>
            <a:ext cx="5245771" cy="3200400"/>
          </a:xfrm>
          <a:prstGeom prst="rect">
            <a:avLst/>
          </a:prstGeom>
        </p:spPr>
      </p:pic>
      <p:sp>
        <p:nvSpPr>
          <p:cNvPr id="6" name="TextBox 5">
            <a:extLst>
              <a:ext uri="{FF2B5EF4-FFF2-40B4-BE49-F238E27FC236}">
                <a16:creationId xmlns:a16="http://schemas.microsoft.com/office/drawing/2014/main" id="{41B92BF0-F573-7BF9-B186-AB61DCB6E061}"/>
              </a:ext>
            </a:extLst>
          </p:cNvPr>
          <p:cNvSpPr txBox="1"/>
          <p:nvPr/>
        </p:nvSpPr>
        <p:spPr>
          <a:xfrm>
            <a:off x="24061" y="4056060"/>
            <a:ext cx="6563224"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primary key of a table uniquely identifies each row </a:t>
            </a:r>
            <a:r>
              <a:rPr lang="en-CA" sz="1400" b="0" i="0" dirty="0">
                <a:solidFill>
                  <a:srgbClr val="1F1F1F"/>
                </a:solidFill>
                <a:effectLst/>
                <a:latin typeface="Source Sans Pro" panose="020B0503030403020204" pitchFamily="34" charset="0"/>
              </a:rPr>
              <a:t>in a table.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While having a primary key is optional in some RDBMSs, it is generally a good practice to create one when creating a table.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may also be possible to </a:t>
            </a:r>
            <a:r>
              <a:rPr lang="en-CA" sz="1400" b="1" i="0" dirty="0">
                <a:solidFill>
                  <a:srgbClr val="1F1F1F"/>
                </a:solidFill>
                <a:effectLst/>
                <a:latin typeface="Source Sans Pro" panose="020B0503030403020204" pitchFamily="34" charset="0"/>
              </a:rPr>
              <a:t>add a primary key later by altering the table</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first code block on this screen, shows the general syntax for creating a primary key when creating a table.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second code block shows a simple example: This example would create a table called team with the </a:t>
            </a:r>
            <a:r>
              <a:rPr lang="en-CA" sz="1400" b="0" i="0" dirty="0" err="1">
                <a:solidFill>
                  <a:srgbClr val="1F1F1F"/>
                </a:solidFill>
                <a:effectLst/>
                <a:latin typeface="Source Sans Pro" panose="020B0503030403020204" pitchFamily="34" charset="0"/>
              </a:rPr>
              <a:t>team_id</a:t>
            </a:r>
            <a:r>
              <a:rPr lang="en-CA" sz="1400" b="0" i="0" dirty="0">
                <a:solidFill>
                  <a:srgbClr val="1F1F1F"/>
                </a:solidFill>
                <a:effectLst/>
                <a:latin typeface="Source Sans Pro" panose="020B0503030403020204" pitchFamily="34" charset="0"/>
              </a:rPr>
              <a:t> column as the primary key. </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D4380DBF-4849-BF37-80F6-A30627F037CC}"/>
              </a:ext>
            </a:extLst>
          </p:cNvPr>
          <p:cNvPicPr>
            <a:picLocks noChangeAspect="1"/>
          </p:cNvPicPr>
          <p:nvPr/>
        </p:nvPicPr>
        <p:blipFill>
          <a:blip r:embed="rId3"/>
          <a:stretch>
            <a:fillRect/>
          </a:stretch>
        </p:blipFill>
        <p:spPr>
          <a:xfrm>
            <a:off x="6617369" y="4013555"/>
            <a:ext cx="5205661" cy="2725168"/>
          </a:xfrm>
          <a:prstGeom prst="rect">
            <a:avLst/>
          </a:prstGeom>
        </p:spPr>
      </p:pic>
    </p:spTree>
    <p:extLst>
      <p:ext uri="{BB962C8B-B14F-4D97-AF65-F5344CB8AC3E}">
        <p14:creationId xmlns:p14="http://schemas.microsoft.com/office/powerpoint/2010/main" val="45798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8D3C57-98B3-DB85-70AC-7546A68F6608}"/>
              </a:ext>
            </a:extLst>
          </p:cNvPr>
          <p:cNvPicPr>
            <a:picLocks noChangeAspect="1"/>
          </p:cNvPicPr>
          <p:nvPr/>
        </p:nvPicPr>
        <p:blipFill>
          <a:blip r:embed="rId2"/>
          <a:stretch>
            <a:fillRect/>
          </a:stretch>
        </p:blipFill>
        <p:spPr>
          <a:xfrm>
            <a:off x="0" y="95162"/>
            <a:ext cx="5618747" cy="2941418"/>
          </a:xfrm>
          <a:prstGeom prst="rect">
            <a:avLst/>
          </a:prstGeom>
        </p:spPr>
      </p:pic>
      <p:pic>
        <p:nvPicPr>
          <p:cNvPr id="3" name="Picture 2">
            <a:extLst>
              <a:ext uri="{FF2B5EF4-FFF2-40B4-BE49-F238E27FC236}">
                <a16:creationId xmlns:a16="http://schemas.microsoft.com/office/drawing/2014/main" id="{9C895632-8A56-BFB7-6856-0CDE69246F58}"/>
              </a:ext>
            </a:extLst>
          </p:cNvPr>
          <p:cNvPicPr>
            <a:picLocks noChangeAspect="1"/>
          </p:cNvPicPr>
          <p:nvPr/>
        </p:nvPicPr>
        <p:blipFill>
          <a:blip r:embed="rId3"/>
          <a:stretch>
            <a:fillRect/>
          </a:stretch>
        </p:blipFill>
        <p:spPr>
          <a:xfrm>
            <a:off x="6761746" y="237086"/>
            <a:ext cx="5033211" cy="2723217"/>
          </a:xfrm>
          <a:prstGeom prst="rect">
            <a:avLst/>
          </a:prstGeom>
        </p:spPr>
      </p:pic>
      <p:sp>
        <p:nvSpPr>
          <p:cNvPr id="5" name="TextBox 4">
            <a:extLst>
              <a:ext uri="{FF2B5EF4-FFF2-40B4-BE49-F238E27FC236}">
                <a16:creationId xmlns:a16="http://schemas.microsoft.com/office/drawing/2014/main" id="{0FE7D924-332E-A57B-627C-822C98CD7A16}"/>
              </a:ext>
            </a:extLst>
          </p:cNvPr>
          <p:cNvSpPr txBox="1"/>
          <p:nvPr/>
        </p:nvSpPr>
        <p:spPr>
          <a:xfrm>
            <a:off x="4728411" y="3036580"/>
            <a:ext cx="7333582" cy="3664593"/>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use the CREATE INDEX statement to define an index, and you use the ON statement to specify on which database table to create it.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specify the column names in parentheses, and the order in which you enter them dictates the index’s sort order. </a:t>
            </a:r>
            <a:endParaRPr lang="en-CA" sz="1200" b="0"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And here are a couple of examples.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The first one creates a </a:t>
            </a:r>
            <a:r>
              <a:rPr lang="en-CA" sz="1200" b="1" i="0" dirty="0">
                <a:solidFill>
                  <a:srgbClr val="1F1F1F"/>
                </a:solidFill>
                <a:effectLst/>
                <a:latin typeface="Source Sans Pro" panose="020B0503030403020204" pitchFamily="34" charset="0"/>
              </a:rPr>
              <a:t>unique index </a:t>
            </a:r>
            <a:r>
              <a:rPr lang="en-CA" sz="1200" i="0" dirty="0">
                <a:solidFill>
                  <a:srgbClr val="1F1F1F"/>
                </a:solidFill>
                <a:effectLst/>
                <a:latin typeface="Source Sans Pro" panose="020B0503030403020204" pitchFamily="34" charset="0"/>
              </a:rPr>
              <a:t>named </a:t>
            </a:r>
            <a:r>
              <a:rPr lang="en-CA" sz="1200" b="1" i="0" dirty="0" err="1">
                <a:solidFill>
                  <a:srgbClr val="1F1F1F"/>
                </a:solidFill>
                <a:effectLst/>
                <a:latin typeface="Source Sans Pro" panose="020B0503030403020204" pitchFamily="34" charset="0"/>
              </a:rPr>
              <a:t>unique_nam</a:t>
            </a:r>
            <a:r>
              <a:rPr lang="en-CA" sz="1200" b="1" i="0" dirty="0">
                <a:solidFill>
                  <a:srgbClr val="1F1F1F"/>
                </a:solidFill>
                <a:effectLst/>
                <a:latin typeface="Source Sans Pro" panose="020B0503030403020204" pitchFamily="34" charset="0"/>
              </a:rPr>
              <a:t> </a:t>
            </a:r>
            <a:r>
              <a:rPr lang="en-CA" sz="1200" b="0" i="0" dirty="0">
                <a:solidFill>
                  <a:srgbClr val="1F1F1F"/>
                </a:solidFill>
                <a:effectLst/>
                <a:latin typeface="Source Sans Pro" panose="020B0503030403020204" pitchFamily="34" charset="0"/>
              </a:rPr>
              <a:t>in the project table, with a column named </a:t>
            </a:r>
            <a:r>
              <a:rPr lang="en-CA" sz="1200" b="1" i="0" dirty="0" err="1">
                <a:solidFill>
                  <a:srgbClr val="1F1F1F"/>
                </a:solidFill>
                <a:effectLst/>
                <a:latin typeface="Source Sans Pro" panose="020B0503030403020204" pitchFamily="34" charset="0"/>
              </a:rPr>
              <a:t>projname</a:t>
            </a:r>
            <a:r>
              <a:rPr lang="en-CA" sz="1200" b="0" i="0" dirty="0">
                <a:solidFill>
                  <a:srgbClr val="1F1F1F"/>
                </a:solidFill>
                <a:effectLst/>
                <a:latin typeface="Source Sans Pro" panose="020B0503030403020204" pitchFamily="34" charset="0"/>
              </a:rPr>
              <a:t>, meaning that the </a:t>
            </a:r>
            <a:r>
              <a:rPr lang="en-CA" sz="1200" b="0" i="0" u="sng" dirty="0">
                <a:solidFill>
                  <a:srgbClr val="1F1F1F"/>
                </a:solidFill>
                <a:effectLst/>
                <a:latin typeface="Source Sans Pro" panose="020B0503030403020204" pitchFamily="34" charset="0"/>
              </a:rPr>
              <a:t>project table cannot have multiple rows with the same </a:t>
            </a:r>
            <a:r>
              <a:rPr lang="en-CA" sz="1200" b="0" i="0" u="sng" dirty="0" err="1">
                <a:solidFill>
                  <a:srgbClr val="1F1F1F"/>
                </a:solidFill>
                <a:effectLst/>
                <a:latin typeface="Source Sans Pro" panose="020B0503030403020204" pitchFamily="34" charset="0"/>
              </a:rPr>
              <a:t>projname</a:t>
            </a:r>
            <a:r>
              <a:rPr lang="en-CA" sz="1200" b="0" i="0" u="sng" dirty="0">
                <a:solidFill>
                  <a:srgbClr val="1F1F1F"/>
                </a:solidFill>
                <a:effectLst/>
                <a:latin typeface="Source Sans Pro" panose="020B0503030403020204" pitchFamily="34" charset="0"/>
              </a:rPr>
              <a:t> value. </a:t>
            </a:r>
            <a:endParaRPr lang="en-CA" sz="1200" u="sng"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When </a:t>
            </a:r>
            <a:r>
              <a:rPr lang="en-CA" sz="1200" b="1" i="0" dirty="0">
                <a:solidFill>
                  <a:srgbClr val="1F1F1F"/>
                </a:solidFill>
                <a:effectLst/>
                <a:latin typeface="Source Sans Pro" panose="020B0503030403020204" pitchFamily="34" charset="0"/>
              </a:rPr>
              <a:t>ON </a:t>
            </a:r>
            <a:r>
              <a:rPr lang="en-CA" sz="1200" b="1" i="0" dirty="0" err="1">
                <a:solidFill>
                  <a:srgbClr val="1F1F1F"/>
                </a:solidFill>
                <a:effectLst/>
                <a:latin typeface="Source Sans Pro" panose="020B0503030403020204" pitchFamily="34" charset="0"/>
              </a:rPr>
              <a:t>table_name</a:t>
            </a:r>
            <a:r>
              <a:rPr lang="en-CA" sz="1200" b="1" i="0" dirty="0">
                <a:solidFill>
                  <a:srgbClr val="1F1F1F"/>
                </a:solidFill>
                <a:effectLst/>
                <a:latin typeface="Source Sans Pro" panose="020B0503030403020204" pitchFamily="34" charset="0"/>
              </a:rPr>
              <a:t> </a:t>
            </a:r>
            <a:r>
              <a:rPr lang="en-CA" sz="1200" b="0" i="0" dirty="0">
                <a:solidFill>
                  <a:srgbClr val="1F1F1F"/>
                </a:solidFill>
                <a:effectLst/>
                <a:latin typeface="Source Sans Pro" panose="020B0503030403020204" pitchFamily="34" charset="0"/>
              </a:rPr>
              <a:t>is specified, the </a:t>
            </a:r>
            <a:r>
              <a:rPr lang="en-CA" sz="1200" b="0" i="0" u="sng" dirty="0">
                <a:solidFill>
                  <a:srgbClr val="1F1F1F"/>
                </a:solidFill>
                <a:effectLst/>
                <a:latin typeface="Source Sans Pro" panose="020B0503030403020204" pitchFamily="34" charset="0"/>
              </a:rPr>
              <a:t>UNIQUE option</a:t>
            </a:r>
            <a:r>
              <a:rPr lang="en-CA" sz="1200" b="0" i="0" dirty="0">
                <a:solidFill>
                  <a:srgbClr val="1F1F1F"/>
                </a:solidFill>
                <a:effectLst/>
                <a:latin typeface="Source Sans Pro" panose="020B0503030403020204" pitchFamily="34" charset="0"/>
              </a:rPr>
              <a:t> prevents the table from containing </a:t>
            </a:r>
            <a:r>
              <a:rPr lang="en-CA" sz="1200" b="0" i="0" u="sng" dirty="0">
                <a:solidFill>
                  <a:srgbClr val="1F1F1F"/>
                </a:solidFill>
                <a:effectLst/>
                <a:latin typeface="Source Sans Pro" panose="020B0503030403020204" pitchFamily="34" charset="0"/>
              </a:rPr>
              <a:t>two or more rows </a:t>
            </a:r>
            <a:r>
              <a:rPr lang="en-CA" sz="1200" b="0" i="0" dirty="0">
                <a:solidFill>
                  <a:srgbClr val="1F1F1F"/>
                </a:solidFill>
                <a:effectLst/>
                <a:latin typeface="Source Sans Pro" panose="020B0503030403020204" pitchFamily="34" charset="0"/>
              </a:rPr>
              <a:t>with the same value of the index key.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The second example creates an index named </a:t>
            </a:r>
            <a:r>
              <a:rPr lang="en-CA" sz="1200" b="1" i="0" dirty="0" err="1">
                <a:solidFill>
                  <a:srgbClr val="1F1F1F"/>
                </a:solidFill>
                <a:effectLst/>
                <a:latin typeface="Source Sans Pro" panose="020B0503030403020204" pitchFamily="34" charset="0"/>
              </a:rPr>
              <a:t>job_by_dpt</a:t>
            </a:r>
            <a:r>
              <a:rPr lang="en-CA" sz="1200" b="1" i="0" dirty="0">
                <a:solidFill>
                  <a:srgbClr val="1F1F1F"/>
                </a:solidFill>
                <a:effectLst/>
                <a:latin typeface="Source Sans Pro" panose="020B0503030403020204" pitchFamily="34" charset="0"/>
              </a:rPr>
              <a:t> </a:t>
            </a:r>
            <a:r>
              <a:rPr lang="en-CA" sz="1200" b="0" i="0" dirty="0">
                <a:solidFill>
                  <a:srgbClr val="1F1F1F"/>
                </a:solidFill>
                <a:effectLst/>
                <a:latin typeface="Source Sans Pro" panose="020B0503030403020204" pitchFamily="34" charset="0"/>
              </a:rPr>
              <a:t>in the employee table, and it includes </a:t>
            </a:r>
            <a:r>
              <a:rPr lang="en-CA" sz="1200" b="1" i="0" dirty="0" err="1">
                <a:solidFill>
                  <a:srgbClr val="1F1F1F"/>
                </a:solidFill>
                <a:effectLst/>
                <a:latin typeface="Source Sans Pro" panose="020B0503030403020204" pitchFamily="34" charset="0"/>
              </a:rPr>
              <a:t>workdept</a:t>
            </a:r>
            <a:r>
              <a:rPr lang="en-CA" sz="1200" b="0" i="0" dirty="0">
                <a:solidFill>
                  <a:srgbClr val="1F1F1F"/>
                </a:solidFill>
                <a:effectLst/>
                <a:latin typeface="Source Sans Pro" panose="020B0503030403020204" pitchFamily="34" charset="0"/>
              </a:rPr>
              <a:t> and j</a:t>
            </a:r>
            <a:r>
              <a:rPr lang="en-CA" sz="1200" b="1" i="0" dirty="0">
                <a:solidFill>
                  <a:srgbClr val="1F1F1F"/>
                </a:solidFill>
                <a:effectLst/>
                <a:latin typeface="Source Sans Pro" panose="020B0503030403020204" pitchFamily="34" charset="0"/>
              </a:rPr>
              <a:t>ob columns in that order. </a:t>
            </a: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This one is not unique, so the table can have multiple rows with the same </a:t>
            </a:r>
            <a:r>
              <a:rPr lang="en-CA" sz="1200" b="0" i="0" dirty="0" err="1">
                <a:solidFill>
                  <a:srgbClr val="1F1F1F"/>
                </a:solidFill>
                <a:effectLst/>
                <a:latin typeface="Source Sans Pro" panose="020B0503030403020204" pitchFamily="34" charset="0"/>
              </a:rPr>
              <a:t>workdept</a:t>
            </a:r>
            <a:r>
              <a:rPr lang="en-CA" sz="1200" b="0" i="0" dirty="0">
                <a:solidFill>
                  <a:srgbClr val="1F1F1F"/>
                </a:solidFill>
                <a:effectLst/>
                <a:latin typeface="Source Sans Pro" panose="020B0503030403020204" pitchFamily="34" charset="0"/>
              </a:rPr>
              <a:t> and job columns, but the benefit of the index is that query filtering on those fields will be faster than without an index.</a:t>
            </a:r>
            <a:endParaRPr lang="en-CA" sz="1200" b="0" i="0" dirty="0">
              <a:solidFill>
                <a:srgbClr val="333333"/>
              </a:solidFill>
              <a:effectLst/>
              <a:latin typeface="OpenSans"/>
            </a:endParaRPr>
          </a:p>
        </p:txBody>
      </p:sp>
      <p:pic>
        <p:nvPicPr>
          <p:cNvPr id="6" name="Picture 5">
            <a:extLst>
              <a:ext uri="{FF2B5EF4-FFF2-40B4-BE49-F238E27FC236}">
                <a16:creationId xmlns:a16="http://schemas.microsoft.com/office/drawing/2014/main" id="{2EE6D074-106E-3326-931A-3AAB0B9D15A5}"/>
              </a:ext>
            </a:extLst>
          </p:cNvPr>
          <p:cNvPicPr>
            <a:picLocks noChangeAspect="1"/>
          </p:cNvPicPr>
          <p:nvPr/>
        </p:nvPicPr>
        <p:blipFill>
          <a:blip r:embed="rId4"/>
          <a:stretch>
            <a:fillRect/>
          </a:stretch>
        </p:blipFill>
        <p:spPr>
          <a:xfrm>
            <a:off x="0" y="3670301"/>
            <a:ext cx="4612575" cy="2381583"/>
          </a:xfrm>
          <a:prstGeom prst="rect">
            <a:avLst/>
          </a:prstGeom>
        </p:spPr>
      </p:pic>
    </p:spTree>
    <p:extLst>
      <p:ext uri="{BB962C8B-B14F-4D97-AF65-F5344CB8AC3E}">
        <p14:creationId xmlns:p14="http://schemas.microsoft.com/office/powerpoint/2010/main" val="889287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D27676-216C-1E82-8F0E-4292792E3EB7}"/>
              </a:ext>
            </a:extLst>
          </p:cNvPr>
          <p:cNvSpPr txBox="1"/>
          <p:nvPr/>
        </p:nvSpPr>
        <p:spPr>
          <a:xfrm>
            <a:off x="-4010" y="138279"/>
            <a:ext cx="7585910"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To delete an index, you use the DROP statement.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Dropping an index does not cause any other objects to be dropped but will cause packages that have a dependency on a dropped index or index specification to be invalidated.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example deletes the index named </a:t>
            </a:r>
            <a:r>
              <a:rPr lang="en-CA" sz="1400" b="0" i="0" dirty="0" err="1">
                <a:solidFill>
                  <a:srgbClr val="1F1F1F"/>
                </a:solidFill>
                <a:effectLst/>
                <a:latin typeface="Source Sans Pro" panose="020B0503030403020204" pitchFamily="34" charset="0"/>
              </a:rPr>
              <a:t>job_by_dpt</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primary key or unique key index cannot be explicitly dropped using the DROP statement.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Deleting the primary index or a unique key index is done through the ALTER TABLE statement.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After the primary key or unique key is deleted using ALTER TABLE, the index is no longer considered the primary index or unique index, and it can be explicitly dropped using the DROP statement.</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39910DDA-A9B8-21D8-AC16-77B02BA27756}"/>
              </a:ext>
            </a:extLst>
          </p:cNvPr>
          <p:cNvPicPr>
            <a:picLocks noChangeAspect="1"/>
          </p:cNvPicPr>
          <p:nvPr/>
        </p:nvPicPr>
        <p:blipFill>
          <a:blip r:embed="rId2"/>
          <a:stretch>
            <a:fillRect/>
          </a:stretch>
        </p:blipFill>
        <p:spPr>
          <a:xfrm>
            <a:off x="7581900" y="401386"/>
            <a:ext cx="4610100" cy="2806700"/>
          </a:xfrm>
          <a:prstGeom prst="rect">
            <a:avLst/>
          </a:prstGeom>
        </p:spPr>
      </p:pic>
      <p:sp>
        <p:nvSpPr>
          <p:cNvPr id="6" name="TextBox 5">
            <a:extLst>
              <a:ext uri="{FF2B5EF4-FFF2-40B4-BE49-F238E27FC236}">
                <a16:creationId xmlns:a16="http://schemas.microsoft.com/office/drawing/2014/main" id="{666D7C95-C389-EB20-4066-F0449D2CE9BC}"/>
              </a:ext>
            </a:extLst>
          </p:cNvPr>
          <p:cNvSpPr txBox="1"/>
          <p:nvPr/>
        </p:nvSpPr>
        <p:spPr>
          <a:xfrm>
            <a:off x="5077328" y="3225156"/>
            <a:ext cx="7154779" cy="3664593"/>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One of the major sources of database application bottlenecks can be poorly designed indexes, or a lack of sufficient, appropriate indexes.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Therefore, designing efficient indexes is vital for optimizing database application performance.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When designing an index, you should consider the following core principles: </a:t>
            </a:r>
          </a:p>
          <a:p>
            <a:pPr marL="171450" indent="-171450" algn="l">
              <a:lnSpc>
                <a:spcPct val="150000"/>
              </a:lnSpc>
              <a:buFont typeface="Arial" panose="020B0604020202020204" pitchFamily="34" charset="0"/>
              <a:buChar char="•"/>
            </a:pPr>
            <a:r>
              <a:rPr lang="en-CA" sz="1200" b="1" i="0" dirty="0">
                <a:solidFill>
                  <a:srgbClr val="1F1F1F"/>
                </a:solidFill>
                <a:effectLst/>
                <a:latin typeface="Source Sans Pro" panose="020B0503030403020204" pitchFamily="34" charset="0"/>
              </a:rPr>
              <a:t>Understand how the database will be used. </a:t>
            </a:r>
          </a:p>
          <a:p>
            <a:pPr algn="l">
              <a:lnSpc>
                <a:spcPct val="150000"/>
              </a:lnSpc>
            </a:pPr>
            <a:r>
              <a:rPr lang="en-CA" sz="1200" b="0" i="0" dirty="0">
                <a:solidFill>
                  <a:srgbClr val="1F1F1F"/>
                </a:solidFill>
                <a:effectLst/>
                <a:latin typeface="Source Sans Pro" panose="020B0503030403020204" pitchFamily="34" charset="0"/>
              </a:rPr>
              <a:t>For example, will it be used for heavy online transaction processing or for the storage and retrieval of large data sets?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1" i="0" dirty="0">
                <a:solidFill>
                  <a:srgbClr val="1F1F1F"/>
                </a:solidFill>
                <a:effectLst/>
                <a:latin typeface="Source Sans Pro" panose="020B0503030403020204" pitchFamily="34" charset="0"/>
              </a:rPr>
              <a:t>Understand the most frequently used queries. </a:t>
            </a:r>
            <a:endParaRPr lang="en-CA" sz="1200" b="1"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For example, if you know that a frequently used query joins two or more tables, that may assist you in deciding the most appropriate index type to use.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1" i="0" dirty="0">
                <a:solidFill>
                  <a:srgbClr val="1F1F1F"/>
                </a:solidFill>
                <a:effectLst/>
                <a:latin typeface="Source Sans Pro" panose="020B0503030403020204" pitchFamily="34" charset="0"/>
              </a:rPr>
              <a:t>Understand the characteristics of the columns. </a:t>
            </a:r>
            <a:endParaRPr lang="en-CA" sz="1200" b="1"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For example, what kind of data will they contain? Will they contain integer values? And will they be unique?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Knowing these characteristics from the outset will help you choose an appropriate index type.</a:t>
            </a:r>
            <a:endParaRPr lang="en-CA" sz="1200" b="0" i="0" dirty="0">
              <a:solidFill>
                <a:srgbClr val="333333"/>
              </a:solidFill>
              <a:effectLst/>
              <a:latin typeface="OpenSans"/>
            </a:endParaRPr>
          </a:p>
        </p:txBody>
      </p:sp>
      <p:pic>
        <p:nvPicPr>
          <p:cNvPr id="7" name="Picture 6">
            <a:extLst>
              <a:ext uri="{FF2B5EF4-FFF2-40B4-BE49-F238E27FC236}">
                <a16:creationId xmlns:a16="http://schemas.microsoft.com/office/drawing/2014/main" id="{59007451-4EC7-1B35-9110-68392E140191}"/>
              </a:ext>
            </a:extLst>
          </p:cNvPr>
          <p:cNvPicPr>
            <a:picLocks noChangeAspect="1"/>
          </p:cNvPicPr>
          <p:nvPr/>
        </p:nvPicPr>
        <p:blipFill>
          <a:blip r:embed="rId3"/>
          <a:stretch>
            <a:fillRect/>
          </a:stretch>
        </p:blipFill>
        <p:spPr>
          <a:xfrm>
            <a:off x="0" y="3429000"/>
            <a:ext cx="5053263" cy="2700838"/>
          </a:xfrm>
          <a:prstGeom prst="rect">
            <a:avLst/>
          </a:prstGeom>
        </p:spPr>
      </p:pic>
    </p:spTree>
    <p:extLst>
      <p:ext uri="{BB962C8B-B14F-4D97-AF65-F5344CB8AC3E}">
        <p14:creationId xmlns:p14="http://schemas.microsoft.com/office/powerpoint/2010/main" val="1991669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EF4F9A-048A-3C64-F176-7610BBF66A47}"/>
              </a:ext>
            </a:extLst>
          </p:cNvPr>
          <p:cNvPicPr>
            <a:picLocks noChangeAspect="1"/>
          </p:cNvPicPr>
          <p:nvPr/>
        </p:nvPicPr>
        <p:blipFill>
          <a:blip r:embed="rId2"/>
          <a:stretch>
            <a:fillRect/>
          </a:stretch>
        </p:blipFill>
        <p:spPr>
          <a:xfrm>
            <a:off x="0" y="93693"/>
            <a:ext cx="4533900" cy="2146300"/>
          </a:xfrm>
          <a:prstGeom prst="rect">
            <a:avLst/>
          </a:prstGeom>
        </p:spPr>
      </p:pic>
      <p:sp>
        <p:nvSpPr>
          <p:cNvPr id="4" name="TextBox 3">
            <a:extLst>
              <a:ext uri="{FF2B5EF4-FFF2-40B4-BE49-F238E27FC236}">
                <a16:creationId xmlns:a16="http://schemas.microsoft.com/office/drawing/2014/main" id="{0CB3C8AE-8322-578A-4AB7-4502883E2E05}"/>
              </a:ext>
            </a:extLst>
          </p:cNvPr>
          <p:cNvSpPr txBox="1"/>
          <p:nvPr/>
        </p:nvSpPr>
        <p:spPr>
          <a:xfrm>
            <a:off x="4608097" y="11811"/>
            <a:ext cx="7483640"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which </a:t>
            </a:r>
            <a:r>
              <a:rPr lang="en-CA" sz="1400" b="1" i="0" dirty="0">
                <a:solidFill>
                  <a:schemeClr val="accent2"/>
                </a:solidFill>
                <a:effectLst/>
                <a:latin typeface="Source Sans Pro" panose="020B0503030403020204" pitchFamily="34" charset="0"/>
              </a:rPr>
              <a:t>indexing options </a:t>
            </a:r>
            <a:r>
              <a:rPr lang="en-CA" sz="1400" b="0" i="0" dirty="0">
                <a:solidFill>
                  <a:srgbClr val="1F1F1F"/>
                </a:solidFill>
                <a:effectLst/>
                <a:latin typeface="Source Sans Pro" panose="020B0503030403020204" pitchFamily="34" charset="0"/>
              </a:rPr>
              <a:t>will best improve its performance?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For example, if you are creating a </a:t>
            </a:r>
            <a:r>
              <a:rPr lang="en-CA" sz="1400" b="0" i="0" u="sng" dirty="0">
                <a:solidFill>
                  <a:srgbClr val="1F1F1F"/>
                </a:solidFill>
                <a:effectLst/>
                <a:latin typeface="Source Sans Pro" panose="020B0503030403020204" pitchFamily="34" charset="0"/>
              </a:rPr>
              <a:t>clustered index on an existing large table</a:t>
            </a:r>
            <a:r>
              <a:rPr lang="en-CA" sz="1400" b="0" i="0" dirty="0">
                <a:solidFill>
                  <a:srgbClr val="1F1F1F"/>
                </a:solidFill>
                <a:effectLst/>
                <a:latin typeface="Source Sans Pro" panose="020B0503030403020204" pitchFamily="34" charset="0"/>
              </a:rPr>
              <a:t>, it would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be a good idea to use the</a:t>
            </a:r>
            <a:r>
              <a:rPr lang="en-CA" sz="1400" b="1" i="0" dirty="0">
                <a:solidFill>
                  <a:srgbClr val="1F1F1F"/>
                </a:solidFill>
                <a:effectLst/>
                <a:latin typeface="Source Sans Pro" panose="020B0503030403020204" pitchFamily="34" charset="0"/>
              </a:rPr>
              <a:t> ONLINE index option</a:t>
            </a:r>
            <a:r>
              <a:rPr lang="en-CA" sz="1400" b="0" i="0" dirty="0">
                <a:solidFill>
                  <a:srgbClr val="1F1F1F"/>
                </a:solidFill>
                <a:effectLst/>
                <a:latin typeface="Source Sans Pro" panose="020B0503030403020204" pitchFamily="34" charset="0"/>
              </a:rPr>
              <a:t>, as it </a:t>
            </a:r>
            <a:r>
              <a:rPr lang="en-CA" sz="1400" b="1" i="0" dirty="0">
                <a:solidFill>
                  <a:srgbClr val="1F1F1F"/>
                </a:solidFill>
                <a:effectLst/>
                <a:latin typeface="Source Sans Pro" panose="020B0503030403020204" pitchFamily="34" charset="0"/>
              </a:rPr>
              <a:t>permits concurrent activity </a:t>
            </a:r>
            <a:endParaRPr lang="en-CA" sz="1400" b="1"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on the underlying data while the index is being built.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where is the </a:t>
            </a:r>
            <a:r>
              <a:rPr lang="en-CA" sz="1400" b="0" i="0" dirty="0">
                <a:solidFill>
                  <a:schemeClr val="accent2"/>
                </a:solidFill>
                <a:effectLst/>
                <a:latin typeface="Source Sans Pro" panose="020B0503030403020204" pitchFamily="34" charset="0"/>
              </a:rPr>
              <a:t>best place to store the index? </a:t>
            </a:r>
            <a:endParaRPr lang="en-CA" sz="1400" b="0" i="0" dirty="0">
              <a:solidFill>
                <a:schemeClr val="accent2"/>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Where you decide to store your indexes can improve </a:t>
            </a:r>
            <a:r>
              <a:rPr lang="en-CA" sz="1400" b="1" i="0" dirty="0">
                <a:solidFill>
                  <a:srgbClr val="1F1F1F"/>
                </a:solidFill>
                <a:effectLst/>
                <a:latin typeface="Source Sans Pro" panose="020B0503030403020204" pitchFamily="34" charset="0"/>
              </a:rPr>
              <a:t>query performance by increasing the </a:t>
            </a:r>
            <a:endParaRPr lang="en-CA" sz="1400" b="1" i="0" dirty="0">
              <a:solidFill>
                <a:srgbClr val="333333"/>
              </a:solidFill>
              <a:effectLst/>
              <a:latin typeface="OpenSans"/>
            </a:endParaRPr>
          </a:p>
          <a:p>
            <a:pPr algn="l">
              <a:lnSpc>
                <a:spcPct val="150000"/>
              </a:lnSpc>
            </a:pPr>
            <a:r>
              <a:rPr lang="en-CA" sz="1400" b="1" i="0" dirty="0">
                <a:solidFill>
                  <a:srgbClr val="1F1F1F"/>
                </a:solidFill>
                <a:effectLst/>
                <a:latin typeface="Source Sans Pro" panose="020B0503030403020204" pitchFamily="34" charset="0"/>
              </a:rPr>
              <a:t>performance of disk input/output operations</a:t>
            </a: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For example, if you store a non-clustered index on a storage group located on a different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disk than where the table storage group is located, it can improve performance as both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disks could be read simultaneously.</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21A2A920-967A-2A86-EC2C-625928939110}"/>
              </a:ext>
            </a:extLst>
          </p:cNvPr>
          <p:cNvPicPr>
            <a:picLocks noChangeAspect="1"/>
          </p:cNvPicPr>
          <p:nvPr/>
        </p:nvPicPr>
        <p:blipFill>
          <a:blip r:embed="rId3"/>
          <a:stretch>
            <a:fillRect/>
          </a:stretch>
        </p:blipFill>
        <p:spPr>
          <a:xfrm>
            <a:off x="2589741" y="3555737"/>
            <a:ext cx="6916858" cy="3094384"/>
          </a:xfrm>
          <a:prstGeom prst="rect">
            <a:avLst/>
          </a:prstGeom>
        </p:spPr>
      </p:pic>
    </p:spTree>
    <p:extLst>
      <p:ext uri="{BB962C8B-B14F-4D97-AF65-F5344CB8AC3E}">
        <p14:creationId xmlns:p14="http://schemas.microsoft.com/office/powerpoint/2010/main" val="1674576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368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552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164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141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5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CD312A-0890-2FA6-5EFC-E484EAE89150}"/>
              </a:ext>
            </a:extLst>
          </p:cNvPr>
          <p:cNvSpPr txBox="1"/>
          <p:nvPr/>
        </p:nvSpPr>
        <p:spPr>
          <a:xfrm>
            <a:off x="127824" y="3480024"/>
            <a:ext cx="11046857" cy="2639312"/>
          </a:xfrm>
          <a:prstGeom prst="rect">
            <a:avLst/>
          </a:prstGeom>
          <a:noFill/>
        </p:spPr>
        <p:txBody>
          <a:bodyPr wrap="square">
            <a:spAutoFit/>
          </a:bodyPr>
          <a:lstStyle/>
          <a:p>
            <a:pPr algn="l">
              <a:lnSpc>
                <a:spcPct val="150000"/>
              </a:lnSpc>
            </a:pPr>
            <a:r>
              <a:rPr lang="en-CA" sz="1600" b="0" i="0" dirty="0">
                <a:solidFill>
                  <a:srgbClr val="1F1F1F"/>
                </a:solidFill>
                <a:effectLst/>
                <a:latin typeface="Source Sans Pro" panose="020B0503030403020204" pitchFamily="34" charset="0"/>
              </a:rPr>
              <a:t>As a database admin, you can then utilize this useful information to perform several database monitoring tasks, including: </a:t>
            </a: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Forecasting your future hardware requirement</a:t>
            </a:r>
            <a:r>
              <a:rPr lang="en-CA" sz="1600" b="0" i="0" dirty="0">
                <a:solidFill>
                  <a:srgbClr val="1F1F1F"/>
                </a:solidFill>
                <a:effectLst/>
                <a:latin typeface="Source Sans Pro" panose="020B0503030403020204" pitchFamily="34" charset="0"/>
              </a:rPr>
              <a:t>s based on database usage patterns.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Analyzing the </a:t>
            </a:r>
            <a:r>
              <a:rPr lang="en-CA" sz="1600" b="0" i="0" dirty="0">
                <a:solidFill>
                  <a:schemeClr val="accent2"/>
                </a:solidFill>
                <a:effectLst/>
                <a:latin typeface="Source Sans Pro" panose="020B0503030403020204" pitchFamily="34" charset="0"/>
              </a:rPr>
              <a:t>performance of individual applications or database queries</a:t>
            </a:r>
            <a:r>
              <a:rPr lang="en-CA" sz="1600" b="0" i="0" dirty="0">
                <a:solidFill>
                  <a:srgbClr val="1F1F1F"/>
                </a:solidFill>
                <a:effectLst/>
                <a:latin typeface="Source Sans Pro" panose="020B0503030403020204" pitchFamily="34" charset="0"/>
              </a:rPr>
              <a:t>.</a:t>
            </a: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Tracking the usage of indexes and tables</a:t>
            </a:r>
            <a:r>
              <a:rPr lang="en-CA" sz="1600" b="0" i="0" dirty="0">
                <a:solidFill>
                  <a:srgbClr val="1F1F1F"/>
                </a:solidFill>
                <a:effectLst/>
                <a:latin typeface="Source Sans Pro" panose="020B0503030403020204" pitchFamily="34" charset="0"/>
              </a:rPr>
              <a:t>.</a:t>
            </a:r>
          </a:p>
          <a:p>
            <a:pPr marL="285750" indent="-285750" algn="l">
              <a:lnSpc>
                <a:spcPct val="150000"/>
              </a:lnSpc>
              <a:buFont typeface="Arial" panose="020B0604020202020204" pitchFamily="34" charset="0"/>
              <a:buChar char="•"/>
            </a:pPr>
            <a:r>
              <a:rPr lang="en-CA" sz="1600" b="0" i="0" dirty="0">
                <a:solidFill>
                  <a:schemeClr val="accent2"/>
                </a:solidFill>
                <a:effectLst/>
                <a:latin typeface="Source Sans Pro" panose="020B0503030403020204" pitchFamily="34" charset="0"/>
              </a:rPr>
              <a:t>Determining the root cause of any system performance degradation</a:t>
            </a:r>
            <a:r>
              <a:rPr lang="en-CA" sz="1600" b="0" i="0" dirty="0">
                <a:solidFill>
                  <a:srgbClr val="1F1F1F"/>
                </a:solidFill>
                <a:effectLst/>
                <a:latin typeface="Source Sans Pro" panose="020B0503030403020204" pitchFamily="34" charset="0"/>
              </a:rPr>
              <a:t>. </a:t>
            </a: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Optimizing database elements </a:t>
            </a:r>
            <a:r>
              <a:rPr lang="en-CA" sz="1600" b="0" i="0" dirty="0">
                <a:solidFill>
                  <a:srgbClr val="1F1F1F"/>
                </a:solidFill>
                <a:effectLst/>
                <a:latin typeface="Source Sans Pro" panose="020B0503030403020204" pitchFamily="34" charset="0"/>
              </a:rPr>
              <a:t>to provide the best possible performance.</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Assessing the </a:t>
            </a:r>
            <a:r>
              <a:rPr lang="en-CA" sz="1600" b="1" i="0" dirty="0">
                <a:solidFill>
                  <a:srgbClr val="1F1F1F"/>
                </a:solidFill>
                <a:effectLst/>
                <a:latin typeface="Source Sans Pro" panose="020B0503030403020204" pitchFamily="34" charset="0"/>
              </a:rPr>
              <a:t>impact of any optimization </a:t>
            </a:r>
            <a:r>
              <a:rPr lang="en-CA" sz="1600" b="0" i="0" dirty="0">
                <a:solidFill>
                  <a:srgbClr val="1F1F1F"/>
                </a:solidFill>
                <a:effectLst/>
                <a:latin typeface="Source Sans Pro" panose="020B0503030403020204" pitchFamily="34" charset="0"/>
              </a:rPr>
              <a:t>activities.</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8788B67B-1D32-3C70-BB2C-1481B8D5D02F}"/>
              </a:ext>
            </a:extLst>
          </p:cNvPr>
          <p:cNvPicPr>
            <a:picLocks noChangeAspect="1"/>
          </p:cNvPicPr>
          <p:nvPr/>
        </p:nvPicPr>
        <p:blipFill>
          <a:blip r:embed="rId2"/>
          <a:stretch>
            <a:fillRect/>
          </a:stretch>
        </p:blipFill>
        <p:spPr>
          <a:xfrm>
            <a:off x="2312884" y="198912"/>
            <a:ext cx="6094846" cy="3355334"/>
          </a:xfrm>
          <a:prstGeom prst="rect">
            <a:avLst/>
          </a:prstGeom>
        </p:spPr>
      </p:pic>
    </p:spTree>
    <p:extLst>
      <p:ext uri="{BB962C8B-B14F-4D97-AF65-F5344CB8AC3E}">
        <p14:creationId xmlns:p14="http://schemas.microsoft.com/office/powerpoint/2010/main" val="250505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98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2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6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9C7593-226B-49D9-AA02-9B5EF6779413}"/>
              </a:ext>
            </a:extLst>
          </p:cNvPr>
          <p:cNvSpPr txBox="1"/>
          <p:nvPr/>
        </p:nvSpPr>
        <p:spPr>
          <a:xfrm>
            <a:off x="5383438" y="199763"/>
            <a:ext cx="6646223"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Reactive monitoring </a:t>
            </a:r>
            <a:r>
              <a:rPr lang="en-CA" sz="1600" b="1" i="0" dirty="0">
                <a:solidFill>
                  <a:srgbClr val="1F1F1F"/>
                </a:solidFill>
                <a:effectLst/>
                <a:latin typeface="Source Sans Pro" panose="020B0503030403020204" pitchFamily="34" charset="0"/>
              </a:rPr>
              <a:t>is done after an issue occurs</a:t>
            </a:r>
            <a:r>
              <a:rPr lang="en-CA" sz="1600" b="0" i="0" dirty="0">
                <a:solidFill>
                  <a:srgbClr val="1F1F1F"/>
                </a:solidFill>
                <a:effectLst/>
                <a:latin typeface="Source Sans Pro" panose="020B0503030403020204" pitchFamily="34" charset="0"/>
              </a:rPr>
              <a:t>, when you act in direct response to that issue; perhaps </a:t>
            </a:r>
            <a:r>
              <a:rPr lang="en-CA" sz="1600" b="1" i="0" dirty="0">
                <a:solidFill>
                  <a:srgbClr val="1F1F1F"/>
                </a:solidFill>
                <a:effectLst/>
                <a:latin typeface="Source Sans Pro" panose="020B0503030403020204" pitchFamily="34" charset="0"/>
              </a:rPr>
              <a:t>by fixing a configuration </a:t>
            </a:r>
            <a:r>
              <a:rPr lang="en-CA" sz="1600" b="0" i="0" dirty="0">
                <a:solidFill>
                  <a:srgbClr val="1F1F1F"/>
                </a:solidFill>
                <a:effectLst/>
                <a:latin typeface="Source Sans Pro" panose="020B0503030403020204" pitchFamily="34" charset="0"/>
              </a:rPr>
              <a:t>setting or </a:t>
            </a:r>
            <a:r>
              <a:rPr lang="en-CA" sz="1600" b="1" i="0" dirty="0">
                <a:solidFill>
                  <a:srgbClr val="1F1F1F"/>
                </a:solidFill>
                <a:effectLst/>
                <a:latin typeface="Source Sans Pro" panose="020B0503030403020204" pitchFamily="34" charset="0"/>
              </a:rPr>
              <a:t>adding more resources</a:t>
            </a:r>
            <a:r>
              <a:rPr lang="en-CA" sz="1600" b="0" i="0" dirty="0">
                <a:solidFill>
                  <a:srgbClr val="1F1F1F"/>
                </a:solidFill>
                <a:effectLst/>
                <a:latin typeface="Source Sans Pro" panose="020B0503030403020204" pitchFamily="34" charset="0"/>
              </a:rPr>
              <a:t>, for example.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 most common situations when reactive monitoring occurs is either when your </a:t>
            </a:r>
            <a:r>
              <a:rPr lang="en-CA" sz="1600" b="1" i="0" dirty="0">
                <a:solidFill>
                  <a:srgbClr val="1F1F1F"/>
                </a:solidFill>
                <a:effectLst/>
                <a:latin typeface="Source Sans Pro" panose="020B0503030403020204" pitchFamily="34" charset="0"/>
              </a:rPr>
              <a:t>database security has been breached</a:t>
            </a:r>
            <a:r>
              <a:rPr lang="en-CA" sz="1600" b="0" i="0" dirty="0">
                <a:solidFill>
                  <a:srgbClr val="1F1F1F"/>
                </a:solidFill>
                <a:effectLst/>
                <a:latin typeface="Source Sans Pro" panose="020B0503030403020204" pitchFamily="34" charset="0"/>
              </a:rPr>
              <a:t>, or the </a:t>
            </a:r>
            <a:r>
              <a:rPr lang="en-CA" sz="1600" b="1" i="0" dirty="0">
                <a:solidFill>
                  <a:srgbClr val="1F1F1F"/>
                </a:solidFill>
                <a:effectLst/>
                <a:latin typeface="Source Sans Pro" panose="020B0503030403020204" pitchFamily="34" charset="0"/>
              </a:rPr>
              <a:t>performance</a:t>
            </a:r>
            <a:r>
              <a:rPr lang="en-CA" sz="1600" b="0" i="0" dirty="0">
                <a:solidFill>
                  <a:srgbClr val="1F1F1F"/>
                </a:solidFill>
                <a:effectLst/>
                <a:latin typeface="Source Sans Pro" panose="020B0503030403020204" pitchFamily="34" charset="0"/>
              </a:rPr>
              <a:t> of your database reaches </a:t>
            </a:r>
            <a:r>
              <a:rPr lang="en-CA" sz="1600" b="1" i="0" dirty="0">
                <a:solidFill>
                  <a:srgbClr val="1F1F1F"/>
                </a:solidFill>
                <a:effectLst/>
                <a:latin typeface="Source Sans Pro" panose="020B0503030403020204" pitchFamily="34" charset="0"/>
              </a:rPr>
              <a:t>critically low levels</a:t>
            </a:r>
            <a:r>
              <a:rPr lang="en-CA" sz="1600" b="0" i="0" dirty="0">
                <a:solidFill>
                  <a:srgbClr val="1F1F1F"/>
                </a:solidFill>
                <a:effectLst/>
                <a:latin typeface="Source Sans Pro" panose="020B0503030403020204" pitchFamily="34" charset="0"/>
              </a:rPr>
              <a:t>, or when some other kind of major database incident occurs that greatly impacts your business and therefore needs resolving as soon as possible.</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97B66251-031F-F475-19AA-26BEE207BAD2}"/>
              </a:ext>
            </a:extLst>
          </p:cNvPr>
          <p:cNvPicPr>
            <a:picLocks noChangeAspect="1"/>
          </p:cNvPicPr>
          <p:nvPr/>
        </p:nvPicPr>
        <p:blipFill>
          <a:blip r:embed="rId2"/>
          <a:stretch>
            <a:fillRect/>
          </a:stretch>
        </p:blipFill>
        <p:spPr>
          <a:xfrm>
            <a:off x="236022" y="480044"/>
            <a:ext cx="5147416" cy="2168154"/>
          </a:xfrm>
          <a:prstGeom prst="rect">
            <a:avLst/>
          </a:prstGeom>
        </p:spPr>
      </p:pic>
      <p:pic>
        <p:nvPicPr>
          <p:cNvPr id="5" name="Picture 4">
            <a:extLst>
              <a:ext uri="{FF2B5EF4-FFF2-40B4-BE49-F238E27FC236}">
                <a16:creationId xmlns:a16="http://schemas.microsoft.com/office/drawing/2014/main" id="{074E92D8-9228-0765-F117-0CF172141B78}"/>
              </a:ext>
            </a:extLst>
          </p:cNvPr>
          <p:cNvPicPr>
            <a:picLocks noChangeAspect="1"/>
          </p:cNvPicPr>
          <p:nvPr/>
        </p:nvPicPr>
        <p:blipFill>
          <a:blip r:embed="rId3"/>
          <a:stretch>
            <a:fillRect/>
          </a:stretch>
        </p:blipFill>
        <p:spPr>
          <a:xfrm>
            <a:off x="236022" y="3428999"/>
            <a:ext cx="4609110" cy="3265647"/>
          </a:xfrm>
          <a:prstGeom prst="rect">
            <a:avLst/>
          </a:prstGeom>
        </p:spPr>
      </p:pic>
      <p:sp>
        <p:nvSpPr>
          <p:cNvPr id="7" name="TextBox 6">
            <a:extLst>
              <a:ext uri="{FF2B5EF4-FFF2-40B4-BE49-F238E27FC236}">
                <a16:creationId xmlns:a16="http://schemas.microsoft.com/office/drawing/2014/main" id="{B44E0DB5-58A7-1E77-4BA2-763BF1A290ED}"/>
              </a:ext>
            </a:extLst>
          </p:cNvPr>
          <p:cNvSpPr txBox="1"/>
          <p:nvPr/>
        </p:nvSpPr>
        <p:spPr>
          <a:xfrm>
            <a:off x="4845132" y="3497998"/>
            <a:ext cx="7346868"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contrast, a proactive monitoring strategy seeks to prevent this reactive panic by </a:t>
            </a:r>
            <a:r>
              <a:rPr lang="en-CA" sz="1400" b="1" i="0" dirty="0">
                <a:solidFill>
                  <a:srgbClr val="1F1F1F"/>
                </a:solidFill>
                <a:effectLst/>
                <a:latin typeface="Source Sans Pro" panose="020B0503030403020204" pitchFamily="34" charset="0"/>
              </a:rPr>
              <a:t>identifying issues before they grow into large problem</a:t>
            </a:r>
            <a:r>
              <a:rPr lang="en-CA" sz="1400" b="0" i="0" dirty="0">
                <a:solidFill>
                  <a:srgbClr val="1F1F1F"/>
                </a:solidFill>
                <a:effectLst/>
                <a:latin typeface="Source Sans Pro" panose="020B0503030403020204" pitchFamily="34" charset="0"/>
              </a:rPr>
              <a:t>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is primarily achieved by observing specific metrics from your database and then sending alerts to interested parties if the values of these metrics reach abnormal levels.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Proactive monitoring typically utilizes automated processes to perform tasks such as regularly verifying that a database system is online and accessible, verifying that configuration changes do not adversely affect the performance of the database system, and that the database system is operating and performing at acceptable levels.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proactive approach is widely considered to be the better strategy and is preferred by most database admins.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273689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FA05BD-2275-F0A0-20DD-C183CD7C3096}"/>
              </a:ext>
            </a:extLst>
          </p:cNvPr>
          <p:cNvPicPr>
            <a:picLocks noChangeAspect="1"/>
          </p:cNvPicPr>
          <p:nvPr/>
        </p:nvPicPr>
        <p:blipFill>
          <a:blip r:embed="rId2"/>
          <a:stretch>
            <a:fillRect/>
          </a:stretch>
        </p:blipFill>
        <p:spPr>
          <a:xfrm>
            <a:off x="0" y="84612"/>
            <a:ext cx="4286992" cy="2143496"/>
          </a:xfrm>
          <a:prstGeom prst="rect">
            <a:avLst/>
          </a:prstGeom>
        </p:spPr>
      </p:pic>
      <p:sp>
        <p:nvSpPr>
          <p:cNvPr id="4" name="TextBox 3">
            <a:extLst>
              <a:ext uri="{FF2B5EF4-FFF2-40B4-BE49-F238E27FC236}">
                <a16:creationId xmlns:a16="http://schemas.microsoft.com/office/drawing/2014/main" id="{33C4AD9B-7146-819D-1B73-8F1C5A83DA7B}"/>
              </a:ext>
            </a:extLst>
          </p:cNvPr>
          <p:cNvSpPr txBox="1"/>
          <p:nvPr/>
        </p:nvSpPr>
        <p:spPr>
          <a:xfrm>
            <a:off x="4286992" y="140697"/>
            <a:ext cx="7493330" cy="153131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To determine whether your database system is performing at its most optimal, you first need to establish a baseline for your database system’s performance.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To do this, you need to record key performance metrics at regular intervals over a given time period. </a:t>
            </a:r>
            <a:endParaRPr lang="en-CA" sz="1600" b="0" i="0" dirty="0">
              <a:solidFill>
                <a:srgbClr val="333333"/>
              </a:solidFill>
              <a:effectLst/>
              <a:latin typeface="OpenSans"/>
            </a:endParaRPr>
          </a:p>
        </p:txBody>
      </p:sp>
      <p:pic>
        <p:nvPicPr>
          <p:cNvPr id="5" name="Picture 4">
            <a:extLst>
              <a:ext uri="{FF2B5EF4-FFF2-40B4-BE49-F238E27FC236}">
                <a16:creationId xmlns:a16="http://schemas.microsoft.com/office/drawing/2014/main" id="{CBAD2696-2BF6-ABF7-1F42-F41F77033EE9}"/>
              </a:ext>
            </a:extLst>
          </p:cNvPr>
          <p:cNvPicPr>
            <a:picLocks noChangeAspect="1"/>
          </p:cNvPicPr>
          <p:nvPr/>
        </p:nvPicPr>
        <p:blipFill>
          <a:blip r:embed="rId3"/>
          <a:stretch>
            <a:fillRect/>
          </a:stretch>
        </p:blipFill>
        <p:spPr>
          <a:xfrm>
            <a:off x="155946" y="2511613"/>
            <a:ext cx="3975100" cy="2006600"/>
          </a:xfrm>
          <a:prstGeom prst="rect">
            <a:avLst/>
          </a:prstGeom>
        </p:spPr>
      </p:pic>
      <p:sp>
        <p:nvSpPr>
          <p:cNvPr id="7" name="TextBox 6">
            <a:extLst>
              <a:ext uri="{FF2B5EF4-FFF2-40B4-BE49-F238E27FC236}">
                <a16:creationId xmlns:a16="http://schemas.microsoft.com/office/drawing/2014/main" id="{A5492DC8-0403-44A5-188F-D93BDD79AA6B}"/>
              </a:ext>
            </a:extLst>
          </p:cNvPr>
          <p:cNvSpPr txBox="1"/>
          <p:nvPr/>
        </p:nvSpPr>
        <p:spPr>
          <a:xfrm>
            <a:off x="4286992" y="2143730"/>
            <a:ext cx="8060954" cy="23209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Once you have established a database system performance baseline, you can then compare these baseline statistics with the performance of your database system at any given time.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your comparison indicates that the current performance measurements are either significantly above or below the performance baseline, then these can become potential targets for further analysis and investigation.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From those investigations, you might then determine that some database elements need reconfiguring or optimizing.</a:t>
            </a:r>
            <a:endParaRPr lang="en-CA" sz="1400" b="0" i="0" dirty="0">
              <a:solidFill>
                <a:srgbClr val="333333"/>
              </a:solidFill>
              <a:effectLst/>
              <a:latin typeface="OpenSans"/>
            </a:endParaRPr>
          </a:p>
        </p:txBody>
      </p:sp>
      <p:pic>
        <p:nvPicPr>
          <p:cNvPr id="9" name="Picture 8">
            <a:extLst>
              <a:ext uri="{FF2B5EF4-FFF2-40B4-BE49-F238E27FC236}">
                <a16:creationId xmlns:a16="http://schemas.microsoft.com/office/drawing/2014/main" id="{0EA75B5D-667B-1E8D-427A-09DC4BCF165F}"/>
              </a:ext>
            </a:extLst>
          </p:cNvPr>
          <p:cNvPicPr>
            <a:picLocks noChangeAspect="1"/>
          </p:cNvPicPr>
          <p:nvPr/>
        </p:nvPicPr>
        <p:blipFill>
          <a:blip r:embed="rId4"/>
          <a:stretch>
            <a:fillRect/>
          </a:stretch>
        </p:blipFill>
        <p:spPr>
          <a:xfrm>
            <a:off x="4286992" y="4440584"/>
            <a:ext cx="4773881" cy="2412198"/>
          </a:xfrm>
          <a:prstGeom prst="rect">
            <a:avLst/>
          </a:prstGeom>
        </p:spPr>
      </p:pic>
    </p:spTree>
    <p:extLst>
      <p:ext uri="{BB962C8B-B14F-4D97-AF65-F5344CB8AC3E}">
        <p14:creationId xmlns:p14="http://schemas.microsoft.com/office/powerpoint/2010/main" val="294607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E07D66-17D3-1383-00E1-F0B87A9657CA}"/>
              </a:ext>
            </a:extLst>
          </p:cNvPr>
          <p:cNvPicPr>
            <a:picLocks noChangeAspect="1"/>
          </p:cNvPicPr>
          <p:nvPr/>
        </p:nvPicPr>
        <p:blipFill>
          <a:blip r:embed="rId2"/>
          <a:stretch>
            <a:fillRect/>
          </a:stretch>
        </p:blipFill>
        <p:spPr>
          <a:xfrm>
            <a:off x="178131" y="0"/>
            <a:ext cx="4310742" cy="2692400"/>
          </a:xfrm>
          <a:prstGeom prst="rect">
            <a:avLst/>
          </a:prstGeom>
        </p:spPr>
      </p:pic>
      <p:sp>
        <p:nvSpPr>
          <p:cNvPr id="4" name="TextBox 3">
            <a:extLst>
              <a:ext uri="{FF2B5EF4-FFF2-40B4-BE49-F238E27FC236}">
                <a16:creationId xmlns:a16="http://schemas.microsoft.com/office/drawing/2014/main" id="{C8C66194-60AD-B65F-E2C5-1493116C7283}"/>
              </a:ext>
            </a:extLst>
          </p:cNvPr>
          <p:cNvSpPr txBox="1"/>
          <p:nvPr/>
        </p:nvSpPr>
        <p:spPr>
          <a:xfrm>
            <a:off x="5130140" y="2692400"/>
            <a:ext cx="6883729" cy="33779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There are two ways to monitor operations in your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a:t>
            </a:r>
            <a:r>
              <a:rPr lang="en-CA" sz="1600" b="1" i="0" dirty="0">
                <a:solidFill>
                  <a:srgbClr val="1F1F1F"/>
                </a:solidFill>
                <a:effectLst/>
                <a:latin typeface="Source Sans Pro" panose="020B0503030403020204" pitchFamily="34" charset="0"/>
              </a:rPr>
              <a:t>view information </a:t>
            </a:r>
            <a:r>
              <a:rPr lang="en-CA" sz="1600" b="0" i="0" dirty="0">
                <a:solidFill>
                  <a:srgbClr val="1F1F1F"/>
                </a:solidFill>
                <a:effectLst/>
                <a:latin typeface="Source Sans Pro" panose="020B0503030403020204" pitchFamily="34" charset="0"/>
              </a:rPr>
              <a:t>that shows the state of various elements of your database in </a:t>
            </a:r>
            <a:r>
              <a:rPr lang="en-CA" sz="1600" b="1" i="0" dirty="0">
                <a:solidFill>
                  <a:srgbClr val="1F1F1F"/>
                </a:solidFill>
                <a:effectLst/>
                <a:latin typeface="Source Sans Pro" panose="020B0503030403020204" pitchFamily="34" charset="0"/>
              </a:rPr>
              <a:t>real time </a:t>
            </a:r>
            <a:r>
              <a:rPr lang="en-CA" sz="1600" b="0" i="0" dirty="0">
                <a:solidFill>
                  <a:schemeClr val="accent2"/>
                </a:solidFill>
                <a:effectLst/>
                <a:latin typeface="Source Sans Pro" panose="020B0503030403020204" pitchFamily="34" charset="0"/>
              </a:rPr>
              <a:t>using monitoring table functions</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you can use a monitoring table function to </a:t>
            </a:r>
            <a:r>
              <a:rPr lang="en-CA" sz="1600" b="0" i="0" u="sng" dirty="0">
                <a:solidFill>
                  <a:srgbClr val="1F1F1F"/>
                </a:solidFill>
                <a:effectLst/>
                <a:latin typeface="Source Sans Pro" panose="020B0503030403020204" pitchFamily="34" charset="0"/>
              </a:rPr>
              <a:t>examine the total amount of space used in a table. </a:t>
            </a:r>
            <a:endParaRPr lang="en-CA" sz="1600" u="sng"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These table functions let you </a:t>
            </a:r>
            <a:r>
              <a:rPr lang="en-CA" sz="1600" b="0" i="0" u="sng" dirty="0">
                <a:solidFill>
                  <a:srgbClr val="1F1F1F"/>
                </a:solidFill>
                <a:effectLst/>
                <a:latin typeface="Source Sans Pro" panose="020B0503030403020204" pitchFamily="34" charset="0"/>
              </a:rPr>
              <a:t>examine monitor elements </a:t>
            </a:r>
            <a:r>
              <a:rPr lang="en-CA" sz="1600" b="0" i="0" dirty="0">
                <a:solidFill>
                  <a:srgbClr val="1F1F1F"/>
                </a:solidFill>
                <a:effectLst/>
                <a:latin typeface="Source Sans Pro" panose="020B0503030403020204" pitchFamily="34" charset="0"/>
              </a:rPr>
              <a:t>and metrics that report on virtually all aspects of database operations.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 monitoring table functions use a lightweight, high-speed monitoring infrastructure</a:t>
            </a:r>
            <a:endParaRPr lang="en-CA" sz="1600" b="0" i="0" dirty="0">
              <a:solidFill>
                <a:srgbClr val="333333"/>
              </a:solidFill>
              <a:effectLst/>
              <a:latin typeface="OpenSans"/>
            </a:endParaRPr>
          </a:p>
        </p:txBody>
      </p:sp>
      <p:pic>
        <p:nvPicPr>
          <p:cNvPr id="5" name="Picture 4">
            <a:extLst>
              <a:ext uri="{FF2B5EF4-FFF2-40B4-BE49-F238E27FC236}">
                <a16:creationId xmlns:a16="http://schemas.microsoft.com/office/drawing/2014/main" id="{4272A352-57D6-9DDE-FF78-213A48DEEFA9}"/>
              </a:ext>
            </a:extLst>
          </p:cNvPr>
          <p:cNvPicPr>
            <a:picLocks noChangeAspect="1"/>
          </p:cNvPicPr>
          <p:nvPr/>
        </p:nvPicPr>
        <p:blipFill>
          <a:blip r:embed="rId3"/>
          <a:stretch>
            <a:fillRect/>
          </a:stretch>
        </p:blipFill>
        <p:spPr>
          <a:xfrm>
            <a:off x="178131" y="2937988"/>
            <a:ext cx="4726378" cy="2518554"/>
          </a:xfrm>
          <a:prstGeom prst="rect">
            <a:avLst/>
          </a:prstGeom>
        </p:spPr>
      </p:pic>
    </p:spTree>
    <p:extLst>
      <p:ext uri="{BB962C8B-B14F-4D97-AF65-F5344CB8AC3E}">
        <p14:creationId xmlns:p14="http://schemas.microsoft.com/office/powerpoint/2010/main" val="132570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AFCAAC-5102-48A9-E8C5-D9207386EDF0}"/>
              </a:ext>
            </a:extLst>
          </p:cNvPr>
          <p:cNvSpPr txBox="1"/>
          <p:nvPr/>
        </p:nvSpPr>
        <p:spPr>
          <a:xfrm>
            <a:off x="4809506" y="152539"/>
            <a:ext cx="7246917"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Alternatively, you can set </a:t>
            </a:r>
            <a:r>
              <a:rPr lang="en-CA" sz="1400" b="1" i="0" dirty="0">
                <a:solidFill>
                  <a:srgbClr val="1F1F1F"/>
                </a:solidFill>
                <a:effectLst/>
                <a:latin typeface="Source Sans Pro" panose="020B0503030403020204" pitchFamily="34" charset="0"/>
              </a:rPr>
              <a:t>up </a:t>
            </a:r>
            <a:r>
              <a:rPr lang="en-CA" sz="1400" b="1" i="0" dirty="0">
                <a:solidFill>
                  <a:srgbClr val="FF0000"/>
                </a:solidFill>
                <a:effectLst/>
                <a:latin typeface="Source Sans Pro" panose="020B0503030403020204" pitchFamily="34" charset="0"/>
              </a:rPr>
              <a:t>event monitors</a:t>
            </a:r>
            <a:r>
              <a:rPr lang="en-CA" sz="1400" b="1" i="0" dirty="0">
                <a:solidFill>
                  <a:srgbClr val="1F1F1F"/>
                </a:solidFill>
                <a:effectLst/>
                <a:latin typeface="Source Sans Pro" panose="020B0503030403020204" pitchFamily="34" charset="0"/>
              </a:rPr>
              <a:t> </a:t>
            </a:r>
            <a:r>
              <a:rPr lang="en-CA" sz="1400" b="0" i="0" dirty="0">
                <a:solidFill>
                  <a:srgbClr val="1F1F1F"/>
                </a:solidFill>
                <a:effectLst/>
                <a:latin typeface="Source Sans Pro" panose="020B0503030403020204" pitchFamily="34" charset="0"/>
              </a:rPr>
              <a:t>to </a:t>
            </a:r>
            <a:r>
              <a:rPr lang="en-CA" sz="1400" b="1" i="0" dirty="0">
                <a:solidFill>
                  <a:srgbClr val="1F1F1F"/>
                </a:solidFill>
                <a:effectLst/>
                <a:latin typeface="Source Sans Pro" panose="020B0503030403020204" pitchFamily="34" charset="0"/>
              </a:rPr>
              <a:t>capture historical information </a:t>
            </a:r>
            <a:r>
              <a:rPr lang="en-CA" sz="1400" b="0" i="0" dirty="0">
                <a:solidFill>
                  <a:srgbClr val="1F1F1F"/>
                </a:solidFill>
                <a:effectLst/>
                <a:latin typeface="Source Sans Pro" panose="020B0503030403020204" pitchFamily="34" charset="0"/>
              </a:rPr>
              <a:t>as specific types of database events occur over a given time period.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Event monitors capture information about database operations over time, as specific types of events occur.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you can create an event monitor to </a:t>
            </a:r>
            <a:r>
              <a:rPr lang="en-CA" sz="1400" b="1" i="0" dirty="0">
                <a:solidFill>
                  <a:srgbClr val="1F1F1F"/>
                </a:solidFill>
                <a:effectLst/>
                <a:latin typeface="Source Sans Pro" panose="020B0503030403020204" pitchFamily="34" charset="0"/>
              </a:rPr>
              <a:t>capture information about locks and deadlocks </a:t>
            </a:r>
            <a:r>
              <a:rPr lang="en-CA" sz="1400" b="1" dirty="0">
                <a:solidFill>
                  <a:srgbClr val="1F1F1F"/>
                </a:solidFill>
                <a:latin typeface="Source Sans Pro" panose="020B0503030403020204" pitchFamily="34" charset="0"/>
              </a:rPr>
              <a:t>a</a:t>
            </a:r>
            <a:r>
              <a:rPr lang="en-CA" sz="1400" b="1" i="0" dirty="0">
                <a:solidFill>
                  <a:srgbClr val="1F1F1F"/>
                </a:solidFill>
                <a:effectLst/>
                <a:latin typeface="Source Sans Pro" panose="020B0503030403020204" pitchFamily="34" charset="0"/>
              </a:rPr>
              <a:t>s they occur in the system.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Or you might create an event monitor to record when </a:t>
            </a:r>
            <a:r>
              <a:rPr lang="en-CA" sz="1400" b="1" i="0" dirty="0">
                <a:solidFill>
                  <a:srgbClr val="1F1F1F"/>
                </a:solidFill>
                <a:effectLst/>
                <a:latin typeface="Source Sans Pro" panose="020B0503030403020204" pitchFamily="34" charset="0"/>
              </a:rPr>
              <a:t>a threshold </a:t>
            </a:r>
            <a:r>
              <a:rPr lang="en-CA" sz="1400" b="0" i="0" dirty="0">
                <a:solidFill>
                  <a:srgbClr val="1F1F1F"/>
                </a:solidFill>
                <a:effectLst/>
                <a:latin typeface="Source Sans Pro" panose="020B0503030403020204" pitchFamily="34" charset="0"/>
              </a:rPr>
              <a:t>that you specify (for example, the </a:t>
            </a:r>
            <a:r>
              <a:rPr lang="en-CA" sz="1400" b="1" i="0" dirty="0">
                <a:solidFill>
                  <a:srgbClr val="1F1F1F"/>
                </a:solidFill>
                <a:effectLst/>
                <a:latin typeface="Source Sans Pro" panose="020B0503030403020204" pitchFamily="34" charset="0"/>
              </a:rPr>
              <a:t>total processor time </a:t>
            </a:r>
            <a:r>
              <a:rPr lang="en-CA" sz="1400" b="0" i="0" dirty="0">
                <a:solidFill>
                  <a:srgbClr val="1F1F1F"/>
                </a:solidFill>
                <a:effectLst/>
                <a:latin typeface="Source Sans Pro" panose="020B0503030403020204" pitchFamily="34" charset="0"/>
              </a:rPr>
              <a:t>used by an application or workload) is exceeded.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Event monitors generate output in different formats and can write this output to regular tables. </a:t>
            </a:r>
            <a:endParaRPr lang="en-CA" sz="1400" dirty="0">
              <a:solidFill>
                <a:srgbClr val="333333"/>
              </a:solidFill>
              <a:latin typeface="OpenSans"/>
            </a:endParaRPr>
          </a:p>
        </p:txBody>
      </p:sp>
      <p:pic>
        <p:nvPicPr>
          <p:cNvPr id="4" name="Picture 3">
            <a:extLst>
              <a:ext uri="{FF2B5EF4-FFF2-40B4-BE49-F238E27FC236}">
                <a16:creationId xmlns:a16="http://schemas.microsoft.com/office/drawing/2014/main" id="{8F47F6C8-D960-20A0-0676-75995C6CCB04}"/>
              </a:ext>
            </a:extLst>
          </p:cNvPr>
          <p:cNvPicPr>
            <a:picLocks noChangeAspect="1"/>
          </p:cNvPicPr>
          <p:nvPr/>
        </p:nvPicPr>
        <p:blipFill>
          <a:blip r:embed="rId2"/>
          <a:stretch>
            <a:fillRect/>
          </a:stretch>
        </p:blipFill>
        <p:spPr>
          <a:xfrm>
            <a:off x="0" y="888809"/>
            <a:ext cx="4867581" cy="2115648"/>
          </a:xfrm>
          <a:prstGeom prst="rect">
            <a:avLst/>
          </a:prstGeom>
        </p:spPr>
      </p:pic>
      <p:pic>
        <p:nvPicPr>
          <p:cNvPr id="5" name="Picture 4">
            <a:extLst>
              <a:ext uri="{FF2B5EF4-FFF2-40B4-BE49-F238E27FC236}">
                <a16:creationId xmlns:a16="http://schemas.microsoft.com/office/drawing/2014/main" id="{8AF7FD1D-DDFA-1D2B-76D4-AF7F0A88060C}"/>
              </a:ext>
            </a:extLst>
          </p:cNvPr>
          <p:cNvPicPr>
            <a:picLocks noChangeAspect="1"/>
          </p:cNvPicPr>
          <p:nvPr/>
        </p:nvPicPr>
        <p:blipFill>
          <a:blip r:embed="rId3"/>
          <a:stretch>
            <a:fillRect/>
          </a:stretch>
        </p:blipFill>
        <p:spPr>
          <a:xfrm>
            <a:off x="2304802" y="3429000"/>
            <a:ext cx="6698371" cy="3306136"/>
          </a:xfrm>
          <a:prstGeom prst="rect">
            <a:avLst/>
          </a:prstGeom>
        </p:spPr>
      </p:pic>
    </p:spTree>
    <p:extLst>
      <p:ext uri="{BB962C8B-B14F-4D97-AF65-F5344CB8AC3E}">
        <p14:creationId xmlns:p14="http://schemas.microsoft.com/office/powerpoint/2010/main" val="214823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927B0-C1BE-1B5D-18D9-A88F73D75E69}"/>
              </a:ext>
            </a:extLst>
          </p:cNvPr>
          <p:cNvSpPr txBox="1"/>
          <p:nvPr/>
        </p:nvSpPr>
        <p:spPr>
          <a:xfrm>
            <a:off x="4560125" y="2386940"/>
            <a:ext cx="4297587" cy="369332"/>
          </a:xfrm>
          <a:prstGeom prst="rect">
            <a:avLst/>
          </a:prstGeom>
          <a:noFill/>
        </p:spPr>
        <p:txBody>
          <a:bodyPr wrap="none" rtlCol="0">
            <a:spAutoFit/>
          </a:bodyPr>
          <a:lstStyle/>
          <a:p>
            <a:r>
              <a:rPr lang="en-US" b="1" dirty="0" err="1"/>
              <a:t>Moonitoring</a:t>
            </a:r>
            <a:r>
              <a:rPr lang="en-US" b="1" dirty="0"/>
              <a:t> Usage &amp; Performance – Part 1</a:t>
            </a:r>
          </a:p>
        </p:txBody>
      </p:sp>
      <p:sp>
        <p:nvSpPr>
          <p:cNvPr id="3" name="TextBox 2">
            <a:extLst>
              <a:ext uri="{FF2B5EF4-FFF2-40B4-BE49-F238E27FC236}">
                <a16:creationId xmlns:a16="http://schemas.microsoft.com/office/drawing/2014/main" id="{5AE82A74-8ABC-B53E-9ECD-66DF05DFCC44}"/>
              </a:ext>
            </a:extLst>
          </p:cNvPr>
          <p:cNvSpPr txBox="1"/>
          <p:nvPr/>
        </p:nvSpPr>
        <p:spPr>
          <a:xfrm>
            <a:off x="2303813" y="3218213"/>
            <a:ext cx="4569200" cy="1711366"/>
          </a:xfrm>
          <a:prstGeom prst="rect">
            <a:avLst/>
          </a:prstGeom>
          <a:noFill/>
        </p:spPr>
        <p:txBody>
          <a:bodyPr wrap="none" rtlCol="0">
            <a:spAutoFit/>
          </a:bodyPr>
          <a:lstStyle/>
          <a:p>
            <a:pPr>
              <a:lnSpc>
                <a:spcPct val="150000"/>
              </a:lnSpc>
            </a:pPr>
            <a:r>
              <a:rPr lang="en-US" dirty="0"/>
              <a:t>Objective: </a:t>
            </a:r>
          </a:p>
          <a:p>
            <a:pPr>
              <a:lnSpc>
                <a:spcPct val="150000"/>
              </a:lnSpc>
            </a:pPr>
            <a:endParaRPr lang="en-US" dirty="0"/>
          </a:p>
          <a:p>
            <a:pPr marL="285750" indent="-285750">
              <a:lnSpc>
                <a:spcPct val="150000"/>
              </a:lnSpc>
              <a:buFont typeface="Arial" panose="020B0604020202020204" pitchFamily="34" charset="0"/>
              <a:buChar char="•"/>
            </a:pPr>
            <a:r>
              <a:rPr lang="en-US" dirty="0"/>
              <a:t>Why you need to monitor at different levels</a:t>
            </a:r>
          </a:p>
          <a:p>
            <a:pPr marL="285750" indent="-285750">
              <a:lnSpc>
                <a:spcPct val="150000"/>
              </a:lnSpc>
              <a:buFont typeface="Arial" panose="020B0604020202020204" pitchFamily="34" charset="0"/>
              <a:buChar char="•"/>
            </a:pPr>
            <a:r>
              <a:rPr lang="en-US" dirty="0"/>
              <a:t>4 levels at which you should monitor</a:t>
            </a:r>
          </a:p>
        </p:txBody>
      </p:sp>
    </p:spTree>
    <p:extLst>
      <p:ext uri="{BB962C8B-B14F-4D97-AF65-F5344CB8AC3E}">
        <p14:creationId xmlns:p14="http://schemas.microsoft.com/office/powerpoint/2010/main" val="239228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23487</TotalTime>
  <Words>4319</Words>
  <Application>Microsoft Macintosh PowerPoint</Application>
  <PresentationFormat>Widescreen</PresentationFormat>
  <Paragraphs>192</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74</cp:revision>
  <dcterms:created xsi:type="dcterms:W3CDTF">2023-05-06T23:06:08Z</dcterms:created>
  <dcterms:modified xsi:type="dcterms:W3CDTF">2023-06-22T23:04:41Z</dcterms:modified>
</cp:coreProperties>
</file>